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67" r:id="rId2"/>
    <p:sldId id="712" r:id="rId3"/>
    <p:sldId id="717" r:id="rId4"/>
    <p:sldId id="716" r:id="rId5"/>
    <p:sldId id="720" r:id="rId6"/>
    <p:sldId id="721" r:id="rId7"/>
    <p:sldId id="719" r:id="rId8"/>
    <p:sldId id="730" r:id="rId9"/>
    <p:sldId id="391" r:id="rId10"/>
    <p:sldId id="470" r:id="rId11"/>
    <p:sldId id="472" r:id="rId12"/>
    <p:sldId id="475" r:id="rId13"/>
    <p:sldId id="549" r:id="rId14"/>
    <p:sldId id="457" r:id="rId15"/>
    <p:sldId id="479" r:id="rId16"/>
    <p:sldId id="481" r:id="rId17"/>
    <p:sldId id="482" r:id="rId18"/>
    <p:sldId id="483" r:id="rId19"/>
    <p:sldId id="484" r:id="rId20"/>
    <p:sldId id="485" r:id="rId21"/>
    <p:sldId id="487" r:id="rId22"/>
    <p:sldId id="488" r:id="rId23"/>
    <p:sldId id="490" r:id="rId24"/>
    <p:sldId id="491" r:id="rId25"/>
    <p:sldId id="492" r:id="rId26"/>
    <p:sldId id="493" r:id="rId27"/>
    <p:sldId id="494" r:id="rId28"/>
    <p:sldId id="495" r:id="rId29"/>
    <p:sldId id="502" r:id="rId30"/>
    <p:sldId id="503" r:id="rId31"/>
    <p:sldId id="504" r:id="rId32"/>
    <p:sldId id="505" r:id="rId33"/>
    <p:sldId id="508" r:id="rId34"/>
    <p:sldId id="510" r:id="rId35"/>
    <p:sldId id="723" r:id="rId36"/>
    <p:sldId id="722" r:id="rId37"/>
    <p:sldId id="368" r:id="rId38"/>
    <p:sldId id="731" r:id="rId39"/>
    <p:sldId id="390" r:id="rId40"/>
    <p:sldId id="512" r:id="rId41"/>
    <p:sldId id="274" r:id="rId42"/>
    <p:sldId id="513" r:id="rId43"/>
    <p:sldId id="393" r:id="rId44"/>
    <p:sldId id="400" r:id="rId45"/>
    <p:sldId id="401" r:id="rId46"/>
    <p:sldId id="398" r:id="rId47"/>
    <p:sldId id="402" r:id="rId48"/>
    <p:sldId id="403" r:id="rId49"/>
    <p:sldId id="399" r:id="rId50"/>
    <p:sldId id="397" r:id="rId51"/>
    <p:sldId id="514" r:id="rId52"/>
    <p:sldId id="415" r:id="rId53"/>
    <p:sldId id="418" r:id="rId54"/>
    <p:sldId id="419" r:id="rId55"/>
    <p:sldId id="420" r:id="rId56"/>
    <p:sldId id="422" r:id="rId57"/>
    <p:sldId id="421" r:id="rId58"/>
    <p:sldId id="423" r:id="rId59"/>
    <p:sldId id="424" r:id="rId60"/>
    <p:sldId id="412" r:id="rId61"/>
    <p:sldId id="714" r:id="rId62"/>
    <p:sldId id="725" r:id="rId63"/>
    <p:sldId id="732" r:id="rId64"/>
    <p:sldId id="733" r:id="rId65"/>
    <p:sldId id="734" r:id="rId66"/>
    <p:sldId id="724" r:id="rId67"/>
    <p:sldId id="711" r:id="rId68"/>
    <p:sldId id="726" r:id="rId69"/>
    <p:sldId id="728" r:id="rId70"/>
    <p:sldId id="727" r:id="rId71"/>
    <p:sldId id="729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A6A6A6"/>
    <a:srgbClr val="ED7D31"/>
    <a:srgbClr val="4472C4"/>
    <a:srgbClr val="000000"/>
    <a:srgbClr val="494949"/>
    <a:srgbClr val="70AD47"/>
    <a:srgbClr val="9DC3E6"/>
    <a:srgbClr val="7F7F7F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86" autoAdjust="0"/>
  </p:normalViewPr>
  <p:slideViewPr>
    <p:cSldViewPr snapToGrid="0">
      <p:cViewPr varScale="1">
        <p:scale>
          <a:sx n="83" d="100"/>
          <a:sy n="83" d="100"/>
        </p:scale>
        <p:origin x="1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D016E-0698-4D69-A494-D1B8DABF4F3C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03CD6-1B4F-408C-A7A6-71D4267A7C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146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444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20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46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07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853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37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480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552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84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224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45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459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20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606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76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36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420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6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55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072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250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8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350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485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703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710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700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208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39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69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009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035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599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000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4614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413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1841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35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098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856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6936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128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909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756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3321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2339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919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7583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6808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6158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6000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700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0033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1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9531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2339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2049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495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125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2118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346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Films Projets Etudiants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0959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2382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9792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2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374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9776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91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Electron photon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439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03CD6-1B4F-408C-A7A6-71D4267A7CD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96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1B0EE-5B7B-4BB6-A3D1-CECEBCA03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D05ED6-71FA-4631-A16E-18EC09B45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0D17BD-5224-4C43-8550-CCD9794D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0D23D-A29B-4FA7-BACD-06C45AEB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29065C-1F69-4BAB-80C1-556280E4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35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1FB757-5426-432B-B2F7-0ACD6C3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8AF501-370F-40FE-86B7-EED0723CC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D91FAC-D16B-48E1-A0A8-3A694E54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8630BF-0268-4DD6-9BCD-E20F37FC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C71D0E-D84C-41E1-B13B-09FEFDB0E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06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538A7E-15CA-4809-9D4D-7F7E2DA17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148AF3-842C-43B9-8E2E-F75A7D67A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DC3AF7-A2A3-4E0E-8320-EDB2F7AC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4C317-ECEE-4574-8A8B-70607C5F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C6B177-552A-4E05-815F-AA1969DD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86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685A4-F469-48FF-B404-AB31DB162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B0235-3618-494A-B2CE-06B045EAA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104586-BD84-4105-8994-56921A78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EA7E31-9881-41C0-9A8B-2BD01B59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4AB4FE-67C6-429E-999B-F030E14A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68E1F-286F-4629-9E4A-DEB469F0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F7AFC5-3E06-41F5-B1E0-8A05E7D8C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D30FDF-F625-4865-9D35-7A088906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BFED55-DDF5-4098-AD0E-28DB647F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5C994B-9133-4AAD-BAFF-A2550241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6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52530-BA21-4032-8705-F85FF63C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7006FC-4072-407C-8C4A-115C39919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EA899E-8027-4902-A40E-A3D6B860A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07775D-C419-4DAE-BFCA-7218D37B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CA14AC-5159-42F1-8CF4-21E1FA3C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5DFA41-8E3A-43FA-B317-268EFDFB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0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38EE3-AF24-420D-8D41-BF95B925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6D300D-306B-450D-A152-732D83F9C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8FD863-3F0C-4439-B2AE-856D38E98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E182FC-9698-421C-8BEC-6A3CCADB6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A8956D-F597-475F-896D-FB44A19A5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1B54A26-3786-46C6-8628-7B1C3715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DB1204-78D5-4CDC-90C9-645336FA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DEFBA9-6743-4C11-B6F2-CFC42C7B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26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404C4-A314-43FB-8202-03A31C46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444FFB-F056-449B-95A7-C56CC853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7E9081-7576-488A-89A7-512BF797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A7D601-88B5-4F40-B84E-C61FB597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05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3401754-96C5-4D21-BEFB-B1CA8317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A08FBB-88C6-4602-8450-498D39F3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FBB601-32B1-4E10-8C91-C7366C23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90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E8B4D-2C6D-4B4C-9A67-D86104A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B5958-69E3-4A78-9942-1668F8AD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268BBF-9385-4DC4-B042-CE3EEF76E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5D6E29-EEF4-4726-A8A9-EDCAC5B1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CBBAA-0DD1-4B28-B637-BFDAA7E0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379747-E32A-46F3-B9FA-206E4F55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37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F8F5D0-EC4A-4024-BA19-0E2E2DF9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835EA2-51FB-4064-9A5C-FBAE0BDF0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66744D-102D-4ADB-B1F3-80469D1CF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BD8759-E3EB-4754-A63A-3A354B62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ED7854-2E64-42CB-9C2F-BBA693F7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4132A4-2B6A-4DA6-8FB0-9B408B9D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35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15FEDDE-E311-4BC4-B73E-697AFEE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02FAFB-6A1E-4540-9B24-EBAA0675C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400D4D-D952-4BFE-9BA9-87567A0CF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22088-A0A6-411D-A477-8EFC5A876C99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4251BB-45AF-4CB5-B528-0C59FBE39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EB6068-8D48-4639-B3D5-587BBD82A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E9D36-0D4B-4ABE-841C-6742515B38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NUL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NUL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teamleader.fr/projet/gestion-de-projet/gestion-de-projet-5-etapes-a-suivre" TargetMode="Externa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3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oiseau, en bois, bois&#10;&#10;Description générée automatiquement">
            <a:extLst>
              <a:ext uri="{FF2B5EF4-FFF2-40B4-BE49-F238E27FC236}">
                <a16:creationId xmlns:a16="http://schemas.microsoft.com/office/drawing/2014/main" id="{366238D3-A990-45AD-BA65-A37B2B0E5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97" y="2015232"/>
            <a:ext cx="6007800" cy="3985518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068D2CD-2820-49E9-8A17-97235F0FA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" y="359408"/>
            <a:ext cx="4895735" cy="44434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D1BCE3-78BC-F520-43C5-F13FFDEE9B35}"/>
              </a:ext>
            </a:extLst>
          </p:cNvPr>
          <p:cNvSpPr txBox="1"/>
          <p:nvPr/>
        </p:nvSpPr>
        <p:spPr>
          <a:xfrm>
            <a:off x="595856" y="5732674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Raleway" pitchFamily="2" charset="0"/>
              </a:rPr>
              <a:t>Julien VILLEMEJANE</a:t>
            </a:r>
            <a:endParaRPr lang="fr-FR" b="1" i="1" dirty="0">
              <a:solidFill>
                <a:schemeClr val="accent2"/>
              </a:solidFill>
              <a:latin typeface="Raleway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675158-A3A2-7E0B-501B-245E106E4AC7}"/>
              </a:ext>
            </a:extLst>
          </p:cNvPr>
          <p:cNvSpPr txBox="1"/>
          <p:nvPr/>
        </p:nvSpPr>
        <p:spPr>
          <a:xfrm>
            <a:off x="608844" y="5079260"/>
            <a:ext cx="487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Ingénierie électronique</a:t>
            </a:r>
          </a:p>
        </p:txBody>
      </p:sp>
    </p:spTree>
    <p:extLst>
      <p:ext uri="{BB962C8B-B14F-4D97-AF65-F5344CB8AC3E}">
        <p14:creationId xmlns:p14="http://schemas.microsoft.com/office/powerpoint/2010/main" val="2162825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BFF09B1-2A24-45C7-AB94-E446B76D1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07" y="103832"/>
            <a:ext cx="4791744" cy="6754168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0AFF04-BD95-4909-88DA-D59E3BF6E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4322618" cy="17756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50A39F1-9F5B-400A-9C8B-F99ECE37F274}"/>
              </a:ext>
            </a:extLst>
          </p:cNvPr>
          <p:cNvSpPr txBox="1"/>
          <p:nvPr/>
        </p:nvSpPr>
        <p:spPr>
          <a:xfrm>
            <a:off x="1800334" y="1779627"/>
            <a:ext cx="34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4C54EF-2EF0-488F-B13A-A516AFFA2DC2}"/>
              </a:ext>
            </a:extLst>
          </p:cNvPr>
          <p:cNvSpPr txBox="1"/>
          <p:nvPr/>
        </p:nvSpPr>
        <p:spPr>
          <a:xfrm>
            <a:off x="11024216" y="352456"/>
            <a:ext cx="1056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  <a:latin typeface="Interstate" panose="00000400000000000000" pitchFamily="2" charset="0"/>
              </a:rPr>
              <a:t>IéTI</a:t>
            </a:r>
            <a:endParaRPr lang="fr-FR" sz="2800" dirty="0">
              <a:solidFill>
                <a:schemeClr val="bg1"/>
              </a:solidFill>
              <a:latin typeface="Interstate" panose="00000400000000000000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915ED72-A55E-4178-AE6A-D3AA5D2CFDA2}"/>
              </a:ext>
            </a:extLst>
          </p:cNvPr>
          <p:cNvSpPr txBox="1"/>
          <p:nvPr/>
        </p:nvSpPr>
        <p:spPr>
          <a:xfrm>
            <a:off x="608844" y="3693809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Ingénierie électronique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204682-9E56-4968-8967-0346ACAF0ACA}"/>
              </a:ext>
            </a:extLst>
          </p:cNvPr>
          <p:cNvSpPr txBox="1"/>
          <p:nvPr/>
        </p:nvSpPr>
        <p:spPr>
          <a:xfrm>
            <a:off x="608844" y="4401695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Approche Système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  <a:latin typeface="Raleway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E60C56-7ABB-480B-8C1D-5D7614F86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49" y="5160070"/>
            <a:ext cx="4150146" cy="1017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592FBD-6C40-EBCB-55CB-C2DD5DAC9A55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896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Thématiques abordées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1A7C95A-24E8-4196-BAB6-5610348A88A8}"/>
              </a:ext>
            </a:extLst>
          </p:cNvPr>
          <p:cNvSpPr/>
          <p:nvPr/>
        </p:nvSpPr>
        <p:spPr bwMode="auto">
          <a:xfrm>
            <a:off x="1005295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 9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49B281-E00B-43EA-A11D-594F2D232299}"/>
              </a:ext>
            </a:extLst>
          </p:cNvPr>
          <p:cNvSpPr/>
          <p:nvPr/>
        </p:nvSpPr>
        <p:spPr bwMode="auto">
          <a:xfrm>
            <a:off x="2328033" y="2293442"/>
            <a:ext cx="4364865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Modéliser et corriger des systèmes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E3D3044-EC0A-4A1C-8231-356148018C30}"/>
              </a:ext>
            </a:extLst>
          </p:cNvPr>
          <p:cNvSpPr/>
          <p:nvPr/>
        </p:nvSpPr>
        <p:spPr bwMode="auto">
          <a:xfrm>
            <a:off x="1005295" y="2818342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 10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AE124455-A2FE-4262-9453-0201DF29425A}"/>
              </a:ext>
            </a:extLst>
          </p:cNvPr>
          <p:cNvSpPr/>
          <p:nvPr/>
        </p:nvSpPr>
        <p:spPr bwMode="auto">
          <a:xfrm>
            <a:off x="2328033" y="2799574"/>
            <a:ext cx="4364865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Modéliser un montage </a:t>
            </a:r>
            <a:r>
              <a:rPr lang="fr-FR" sz="14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transimpédance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0D3BFDE-9C5D-4360-BFA1-2C4203A60A22}"/>
              </a:ext>
            </a:extLst>
          </p:cNvPr>
          <p:cNvSpPr/>
          <p:nvPr/>
        </p:nvSpPr>
        <p:spPr bwMode="auto">
          <a:xfrm>
            <a:off x="1005295" y="3585326"/>
            <a:ext cx="1126353" cy="293478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 11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F28F386-2A43-4A44-A252-977B7B6B60AA}"/>
              </a:ext>
            </a:extLst>
          </p:cNvPr>
          <p:cNvSpPr/>
          <p:nvPr/>
        </p:nvSpPr>
        <p:spPr bwMode="auto">
          <a:xfrm>
            <a:off x="2328033" y="3566558"/>
            <a:ext cx="4364865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Asservir un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90B688-5B08-49B5-B4A9-8F905C55BF41}"/>
              </a:ext>
            </a:extLst>
          </p:cNvPr>
          <p:cNvSpPr/>
          <p:nvPr/>
        </p:nvSpPr>
        <p:spPr bwMode="auto">
          <a:xfrm>
            <a:off x="1005295" y="4038830"/>
            <a:ext cx="1126353" cy="293478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 12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8D2C094-8431-4A7A-A126-8F1A3CCC6C81}"/>
              </a:ext>
            </a:extLst>
          </p:cNvPr>
          <p:cNvSpPr/>
          <p:nvPr/>
        </p:nvSpPr>
        <p:spPr bwMode="auto">
          <a:xfrm>
            <a:off x="2328033" y="4020062"/>
            <a:ext cx="4364865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Corriger un « vrai »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B6C471F9-E95F-48C0-9AB4-E8D03C748A2E}"/>
              </a:ext>
            </a:extLst>
          </p:cNvPr>
          <p:cNvSpPr/>
          <p:nvPr/>
        </p:nvSpPr>
        <p:spPr bwMode="auto">
          <a:xfrm>
            <a:off x="1005295" y="4833980"/>
            <a:ext cx="1126353" cy="293478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 13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40FD7552-3355-49ED-8FB2-83A3DAD9BDA5}"/>
              </a:ext>
            </a:extLst>
          </p:cNvPr>
          <p:cNvSpPr/>
          <p:nvPr/>
        </p:nvSpPr>
        <p:spPr bwMode="auto">
          <a:xfrm>
            <a:off x="2328033" y="4815212"/>
            <a:ext cx="4364865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Mettre en mouvement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D0045D8A-81D4-489A-8088-E2C6870C6CDA}"/>
              </a:ext>
            </a:extLst>
          </p:cNvPr>
          <p:cNvSpPr/>
          <p:nvPr/>
        </p:nvSpPr>
        <p:spPr bwMode="auto">
          <a:xfrm>
            <a:off x="1005295" y="5287484"/>
            <a:ext cx="1126353" cy="293478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 14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E5EAC28-ED30-4FC4-B626-7D9362AFE311}"/>
              </a:ext>
            </a:extLst>
          </p:cNvPr>
          <p:cNvSpPr/>
          <p:nvPr/>
        </p:nvSpPr>
        <p:spPr bwMode="auto">
          <a:xfrm>
            <a:off x="2328033" y="5268716"/>
            <a:ext cx="4364865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Générer un signal périodique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A56FC149-9386-40F7-AE60-57861E91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75" y="3585556"/>
            <a:ext cx="3744170" cy="9177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DC32FA4-F391-49F4-80F0-933633BB9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557" y="1660636"/>
            <a:ext cx="2222005" cy="1581304"/>
          </a:xfrm>
          <a:prstGeom prst="rect">
            <a:avLst/>
          </a:prstGeom>
        </p:spPr>
      </p:pic>
      <p:pic>
        <p:nvPicPr>
          <p:cNvPr id="46" name="Picture 6" descr="Image associée">
            <a:extLst>
              <a:ext uri="{FF2B5EF4-FFF2-40B4-BE49-F238E27FC236}">
                <a16:creationId xmlns:a16="http://schemas.microsoft.com/office/drawing/2014/main" id="{44FF3E94-4E5F-4187-B3BB-1750AC8C9C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210" y="4967703"/>
            <a:ext cx="1734697" cy="15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3BAD942-5D25-4DF3-8E9D-5E3BD3A6A714}"/>
              </a:ext>
            </a:extLst>
          </p:cNvPr>
          <p:cNvSpPr/>
          <p:nvPr/>
        </p:nvSpPr>
        <p:spPr>
          <a:xfrm>
            <a:off x="5563602" y="6100028"/>
            <a:ext cx="1734697" cy="31569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+ EXAM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4DA8C-BC45-CBBB-E64E-3F80CDE7CCA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6731A89-8CE5-3E95-2A26-7DF591F55A1B}"/>
              </a:ext>
            </a:extLst>
          </p:cNvPr>
          <p:cNvSpPr txBox="1"/>
          <p:nvPr/>
        </p:nvSpPr>
        <p:spPr>
          <a:xfrm>
            <a:off x="3180594" y="502660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Ingénierie électronique / </a:t>
            </a:r>
            <a:r>
              <a:rPr lang="fr-FR" sz="3200" dirty="0" err="1">
                <a:solidFill>
                  <a:schemeClr val="bg1"/>
                </a:solidFill>
                <a:latin typeface="Raleway ExtraBold" pitchFamily="2" charset="0"/>
              </a:rPr>
              <a:t>IéTI</a:t>
            </a:r>
            <a:endParaRPr lang="fr-FR" sz="3200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81E538-C247-6346-9676-8A5C66F8E955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413892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4DA1A89-A120-4D59-9C05-BE6C10B3DDBD}"/>
              </a:ext>
            </a:extLst>
          </p:cNvPr>
          <p:cNvCxnSpPr/>
          <p:nvPr/>
        </p:nvCxnSpPr>
        <p:spPr>
          <a:xfrm>
            <a:off x="3538538" y="279579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0F18736-1C06-464B-B9B2-DCDC4856A836}"/>
              </a:ext>
            </a:extLst>
          </p:cNvPr>
          <p:cNvCxnSpPr/>
          <p:nvPr/>
        </p:nvCxnSpPr>
        <p:spPr>
          <a:xfrm>
            <a:off x="2068933" y="28134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E422CE-6B6B-4528-8E69-8AA0132C41BD}"/>
              </a:ext>
            </a:extLst>
          </p:cNvPr>
          <p:cNvSpPr txBox="1"/>
          <p:nvPr/>
        </p:nvSpPr>
        <p:spPr>
          <a:xfrm>
            <a:off x="1338190" y="4190697"/>
            <a:ext cx="43112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MISE EN CASCADE </a:t>
            </a:r>
          </a:p>
          <a:p>
            <a:pPr algn="ctr"/>
            <a:r>
              <a:rPr lang="fr-FR" sz="2800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DE SYSTEMES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4745BBB-FB75-454B-85C4-AF49050B87F5}"/>
              </a:ext>
            </a:extLst>
          </p:cNvPr>
          <p:cNvSpPr/>
          <p:nvPr/>
        </p:nvSpPr>
        <p:spPr>
          <a:xfrm>
            <a:off x="1545323" y="2332897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H1(f)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81A23A1-13AD-4083-94FB-1C5E773FDD7D}"/>
              </a:ext>
            </a:extLst>
          </p:cNvPr>
          <p:cNvSpPr/>
          <p:nvPr/>
        </p:nvSpPr>
        <p:spPr>
          <a:xfrm>
            <a:off x="3018844" y="2320109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H2(f)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2FB4FAF-221B-481C-BBA7-5566277FAEFB}"/>
              </a:ext>
            </a:extLst>
          </p:cNvPr>
          <p:cNvSpPr/>
          <p:nvPr/>
        </p:nvSpPr>
        <p:spPr>
          <a:xfrm>
            <a:off x="4488449" y="2320109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H3(f)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0D0A35A-7BF6-40E2-A3E1-E25724231A28}"/>
              </a:ext>
            </a:extLst>
          </p:cNvPr>
          <p:cNvCxnSpPr/>
          <p:nvPr/>
        </p:nvCxnSpPr>
        <p:spPr>
          <a:xfrm>
            <a:off x="5438355" y="280260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6415933-A977-4EA2-ABD0-EF0B11528B1A}"/>
              </a:ext>
            </a:extLst>
          </p:cNvPr>
          <p:cNvCxnSpPr/>
          <p:nvPr/>
        </p:nvCxnSpPr>
        <p:spPr>
          <a:xfrm>
            <a:off x="595412" y="28134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761F2FC-C60A-4322-A92E-C55D2A353BAB}"/>
              </a:ext>
            </a:extLst>
          </p:cNvPr>
          <p:cNvSpPr txBox="1"/>
          <p:nvPr/>
        </p:nvSpPr>
        <p:spPr>
          <a:xfrm>
            <a:off x="1251362" y="3409169"/>
            <a:ext cx="5911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H(f) = H1(f) . H2(f) . H3(f)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2E0A7C-9DBD-4F05-BDEC-800E76330AC8}"/>
              </a:ext>
            </a:extLst>
          </p:cNvPr>
          <p:cNvSpPr txBox="1"/>
          <p:nvPr/>
        </p:nvSpPr>
        <p:spPr>
          <a:xfrm>
            <a:off x="397741" y="2105046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06914CF-3C5E-49D1-96B6-748E82215F55}"/>
              </a:ext>
            </a:extLst>
          </p:cNvPr>
          <p:cNvSpPr txBox="1"/>
          <p:nvPr/>
        </p:nvSpPr>
        <p:spPr>
          <a:xfrm>
            <a:off x="6164168" y="2096068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0427D03-1D75-43FB-BAFF-07AB3E8DD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120" y="1829368"/>
            <a:ext cx="3223813" cy="343873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313C423-3323-4C8F-8650-323ED8EBDF09}"/>
              </a:ext>
            </a:extLst>
          </p:cNvPr>
          <p:cNvSpPr txBox="1"/>
          <p:nvPr/>
        </p:nvSpPr>
        <p:spPr>
          <a:xfrm>
            <a:off x="595412" y="5408896"/>
            <a:ext cx="25812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dirty="0">
                <a:solidFill>
                  <a:schemeClr val="accent2"/>
                </a:solidFill>
                <a:latin typeface="Raleway ExtraBold" pitchFamily="2" charset="0"/>
              </a:rPr>
              <a:t>Modèle</a:t>
            </a:r>
          </a:p>
          <a:p>
            <a:pPr algn="ctr"/>
            <a:r>
              <a:rPr lang="fr-FR" sz="2000" dirty="0">
                <a:solidFill>
                  <a:schemeClr val="accent2"/>
                </a:solidFill>
                <a:latin typeface="Raleway ExtraBold" pitchFamily="2" charset="0"/>
              </a:rPr>
              <a:t>mathématique</a:t>
            </a:r>
            <a:endParaRPr lang="fr-FR" sz="1400" dirty="0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BDB5FDB-22F3-44F4-AAF3-D0D7E4F5F473}"/>
              </a:ext>
            </a:extLst>
          </p:cNvPr>
          <p:cNvSpPr/>
          <p:nvPr/>
        </p:nvSpPr>
        <p:spPr>
          <a:xfrm>
            <a:off x="3363859" y="5692332"/>
            <a:ext cx="561555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1DD065-F4A4-4767-9442-4512BBA25D63}"/>
              </a:ext>
            </a:extLst>
          </p:cNvPr>
          <p:cNvSpPr txBox="1"/>
          <p:nvPr/>
        </p:nvSpPr>
        <p:spPr>
          <a:xfrm>
            <a:off x="4421774" y="56329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Prédire le comportement d’un système</a:t>
            </a:r>
            <a:endParaRPr lang="fr-FR" sz="2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8EAD68A-BF8F-4EDD-A8F6-1BB06B55F2BE}"/>
              </a:ext>
            </a:extLst>
          </p:cNvPr>
          <p:cNvSpPr txBox="1"/>
          <p:nvPr/>
        </p:nvSpPr>
        <p:spPr>
          <a:xfrm>
            <a:off x="4079384" y="6132170"/>
            <a:ext cx="6531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Raleway ExtraBold" pitchFamily="2" charset="0"/>
              </a:rPr>
              <a:t>Corriger le comportement d’un système</a:t>
            </a:r>
            <a:endParaRPr lang="fr-FR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7A58C90B-9437-474C-A52E-5281AAE2F298}"/>
              </a:ext>
            </a:extLst>
          </p:cNvPr>
          <p:cNvSpPr/>
          <p:nvPr/>
        </p:nvSpPr>
        <p:spPr>
          <a:xfrm>
            <a:off x="3234257" y="6191553"/>
            <a:ext cx="561555" cy="3429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75853-B546-A46B-87D5-F544EBCAE668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C910C64-ABC8-7C2D-C133-4C42EEAF0391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des systèmes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47A1D7-5C95-12FB-9672-765F64047D91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308488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DFF1CC9-5CB1-405D-B89F-32CF942E7E00}"/>
              </a:ext>
            </a:extLst>
          </p:cNvPr>
          <p:cNvSpPr/>
          <p:nvPr/>
        </p:nvSpPr>
        <p:spPr>
          <a:xfrm>
            <a:off x="4502082" y="1630755"/>
            <a:ext cx="1798320" cy="1286667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Système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273D795-41DF-4357-A896-5E9BCD1EAD60}"/>
              </a:ext>
            </a:extLst>
          </p:cNvPr>
          <p:cNvCxnSpPr/>
          <p:nvPr/>
        </p:nvCxnSpPr>
        <p:spPr>
          <a:xfrm>
            <a:off x="3487774" y="1970885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8BEB48E3-C577-43F1-B3ED-C9CD1B46D406}"/>
              </a:ext>
            </a:extLst>
          </p:cNvPr>
          <p:cNvSpPr txBox="1"/>
          <p:nvPr/>
        </p:nvSpPr>
        <p:spPr>
          <a:xfrm>
            <a:off x="759818" y="1770543"/>
            <a:ext cx="289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Matière d’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oeuvre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36CC1A6-6185-48AA-8F6B-12147048C80F}"/>
              </a:ext>
            </a:extLst>
          </p:cNvPr>
          <p:cNvSpPr txBox="1"/>
          <p:nvPr/>
        </p:nvSpPr>
        <p:spPr>
          <a:xfrm>
            <a:off x="7630184" y="1959937"/>
            <a:ext cx="1931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Usage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F2E29E6-92ED-449C-8D53-BB4E0038EB04}"/>
              </a:ext>
            </a:extLst>
          </p:cNvPr>
          <p:cNvCxnSpPr/>
          <p:nvPr/>
        </p:nvCxnSpPr>
        <p:spPr>
          <a:xfrm>
            <a:off x="6345733" y="2261560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BE022CB1-19A7-DC2B-5EB9-20EA7EA2BC1F}"/>
              </a:ext>
            </a:extLst>
          </p:cNvPr>
          <p:cNvCxnSpPr/>
          <p:nvPr/>
        </p:nvCxnSpPr>
        <p:spPr>
          <a:xfrm>
            <a:off x="3487774" y="2544712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62CCCB02-C9D7-1443-0A71-1E7D97C60E36}"/>
              </a:ext>
            </a:extLst>
          </p:cNvPr>
          <p:cNvSpPr txBox="1"/>
          <p:nvPr/>
        </p:nvSpPr>
        <p:spPr>
          <a:xfrm>
            <a:off x="827136" y="2381567"/>
            <a:ext cx="2895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Usager(s)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0B934A-F40E-B77D-65A4-3D63CE008221}"/>
              </a:ext>
            </a:extLst>
          </p:cNvPr>
          <p:cNvCxnSpPr>
            <a:cxnSpLocks/>
          </p:cNvCxnSpPr>
          <p:nvPr/>
        </p:nvCxnSpPr>
        <p:spPr>
          <a:xfrm>
            <a:off x="4882896" y="1428447"/>
            <a:ext cx="320040" cy="15042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8CE47A6-781A-B57D-CFF8-39F1FFC61412}"/>
              </a:ext>
            </a:extLst>
          </p:cNvPr>
          <p:cNvSpPr txBox="1"/>
          <p:nvPr/>
        </p:nvSpPr>
        <p:spPr>
          <a:xfrm>
            <a:off x="3414661" y="1215285"/>
            <a:ext cx="1863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solidFill>
                  <a:srgbClr val="C55A11"/>
                </a:solidFill>
                <a:latin typeface="Raleway ExtraBold" pitchFamily="2" charset="0"/>
              </a:rPr>
              <a:t>Energie</a:t>
            </a:r>
            <a:endParaRPr lang="fr-FR" sz="1600" dirty="0">
              <a:solidFill>
                <a:srgbClr val="C55A1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FB91BB2-B706-BED3-180D-86F46664AE8A}"/>
              </a:ext>
            </a:extLst>
          </p:cNvPr>
          <p:cNvSpPr txBox="1"/>
          <p:nvPr/>
        </p:nvSpPr>
        <p:spPr>
          <a:xfrm>
            <a:off x="1265191" y="3709746"/>
            <a:ext cx="9661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2"/>
                </a:solidFill>
                <a:latin typeface="Raleway ExtraBold" pitchFamily="2" charset="0"/>
              </a:rPr>
              <a:t>Fonction principale</a:t>
            </a:r>
            <a:endParaRPr lang="fr-FR" sz="2800" dirty="0">
              <a:solidFill>
                <a:schemeClr val="bg1">
                  <a:lumMod val="65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ABB0C5-A3F8-3306-4B59-4951E1559F17}"/>
              </a:ext>
            </a:extLst>
          </p:cNvPr>
          <p:cNvSpPr txBox="1"/>
          <p:nvPr/>
        </p:nvSpPr>
        <p:spPr>
          <a:xfrm>
            <a:off x="1743980" y="4365607"/>
            <a:ext cx="167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F0"/>
                </a:solidFill>
                <a:latin typeface="Raleway ExtraBold" pitchFamily="2" charset="0"/>
              </a:rPr>
              <a:t>Véhicule  </a:t>
            </a:r>
            <a:endParaRPr lang="fr-FR" sz="2800" dirty="0">
              <a:solidFill>
                <a:srgbClr val="00B0F0"/>
              </a:solidFill>
              <a:latin typeface="Raleway ExtraBold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6A770BB-B0B3-79A8-7969-155D255C4D33}"/>
              </a:ext>
            </a:extLst>
          </p:cNvPr>
          <p:cNvSpPr txBox="1"/>
          <p:nvPr/>
        </p:nvSpPr>
        <p:spPr>
          <a:xfrm>
            <a:off x="3775892" y="4365606"/>
            <a:ext cx="6785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B0F0"/>
                </a:solidFill>
                <a:latin typeface="Raleway" pitchFamily="2" charset="0"/>
              </a:rPr>
              <a:t>Transporter des </a:t>
            </a:r>
            <a:r>
              <a:rPr lang="fr-FR" sz="2400" b="1" dirty="0">
                <a:solidFill>
                  <a:srgbClr val="00B0F0"/>
                </a:solidFill>
                <a:latin typeface="Raleway" pitchFamily="2" charset="0"/>
              </a:rPr>
              <a:t>biens</a:t>
            </a:r>
            <a:r>
              <a:rPr lang="fr-FR" sz="2400" dirty="0">
                <a:solidFill>
                  <a:srgbClr val="00B0F0"/>
                </a:solidFill>
                <a:latin typeface="Raleway" pitchFamily="2" charset="0"/>
              </a:rPr>
              <a:t> ou/et des </a:t>
            </a:r>
            <a:r>
              <a:rPr lang="fr-FR" sz="2400" b="1" dirty="0">
                <a:solidFill>
                  <a:srgbClr val="00B0F0"/>
                </a:solidFill>
                <a:latin typeface="Raleway" pitchFamily="2" charset="0"/>
              </a:rPr>
              <a:t>personnes</a:t>
            </a:r>
            <a:r>
              <a:rPr lang="fr-FR" sz="2400" dirty="0">
                <a:solidFill>
                  <a:srgbClr val="00B0F0"/>
                </a:solidFill>
                <a:latin typeface="Raleway" pitchFamily="2" charset="0"/>
              </a:rPr>
              <a:t> à une </a:t>
            </a:r>
            <a:r>
              <a:rPr lang="fr-FR" sz="2400" b="1" dirty="0">
                <a:solidFill>
                  <a:srgbClr val="00B0F0"/>
                </a:solidFill>
                <a:latin typeface="Raleway" pitchFamily="2" charset="0"/>
              </a:rPr>
              <a:t>destination </a:t>
            </a:r>
            <a:r>
              <a:rPr lang="fr-FR" sz="2400" dirty="0">
                <a:solidFill>
                  <a:srgbClr val="00B0F0"/>
                </a:solidFill>
                <a:latin typeface="Raleway" pitchFamily="2" charset="0"/>
              </a:rPr>
              <a:t>précise</a:t>
            </a:r>
            <a:endParaRPr lang="fr-FR" sz="2800" dirty="0">
              <a:solidFill>
                <a:srgbClr val="00B0F0"/>
              </a:solidFill>
              <a:latin typeface="Raleway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1B8822F-6786-2F93-3495-5FFC8261F9EB}"/>
              </a:ext>
            </a:extLst>
          </p:cNvPr>
          <p:cNvSpPr txBox="1"/>
          <p:nvPr/>
        </p:nvSpPr>
        <p:spPr>
          <a:xfrm>
            <a:off x="631777" y="2092283"/>
            <a:ext cx="857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  <a:latin typeface="Raleway" pitchFamily="2" charset="0"/>
              </a:rPr>
              <a:t>biens</a:t>
            </a: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254036-1400-910D-F1A1-7B08684BE845}"/>
              </a:ext>
            </a:extLst>
          </p:cNvPr>
          <p:cNvSpPr txBox="1"/>
          <p:nvPr/>
        </p:nvSpPr>
        <p:spPr>
          <a:xfrm>
            <a:off x="1414035" y="2081480"/>
            <a:ext cx="161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  <a:latin typeface="Raleway" pitchFamily="2" charset="0"/>
              </a:rPr>
              <a:t>personnes</a:t>
            </a:r>
            <a:endParaRPr lang="fr-FR" sz="16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9675935-033B-312C-CDB1-A82FE3923E26}"/>
              </a:ext>
            </a:extLst>
          </p:cNvPr>
          <p:cNvSpPr txBox="1"/>
          <p:nvPr/>
        </p:nvSpPr>
        <p:spPr>
          <a:xfrm>
            <a:off x="7662354" y="2544712"/>
            <a:ext cx="3264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  <a:latin typeface="Raleway" pitchFamily="2" charset="0"/>
              </a:rPr>
              <a:t>Biens / personnes transportés à destination</a:t>
            </a: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C96A39-70AD-A0EF-5F54-0F26DE13C303}"/>
              </a:ext>
            </a:extLst>
          </p:cNvPr>
          <p:cNvSpPr txBox="1"/>
          <p:nvPr/>
        </p:nvSpPr>
        <p:spPr>
          <a:xfrm>
            <a:off x="1646853" y="2728266"/>
            <a:ext cx="161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  <a:latin typeface="Raleway" pitchFamily="2" charset="0"/>
              </a:rPr>
              <a:t>personnes</a:t>
            </a:r>
            <a:endParaRPr lang="fr-FR" sz="16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385D011-76B9-63CF-5C8E-A87F70D59A54}"/>
              </a:ext>
            </a:extLst>
          </p:cNvPr>
          <p:cNvSpPr txBox="1"/>
          <p:nvPr/>
        </p:nvSpPr>
        <p:spPr>
          <a:xfrm>
            <a:off x="2643704" y="2088522"/>
            <a:ext cx="161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rgbClr val="00B0F0"/>
                </a:solidFill>
                <a:latin typeface="Raleway" pitchFamily="2" charset="0"/>
              </a:rPr>
              <a:t>destination</a:t>
            </a:r>
            <a:endParaRPr lang="fr-FR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3DFD57A-0176-8DBC-A906-BEF378026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87" y="5039895"/>
            <a:ext cx="1851674" cy="138696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9AAD88D-6F48-C988-E915-1BF68E25A5AD}"/>
              </a:ext>
            </a:extLst>
          </p:cNvPr>
          <p:cNvSpPr txBox="1"/>
          <p:nvPr/>
        </p:nvSpPr>
        <p:spPr>
          <a:xfrm>
            <a:off x="4888179" y="5525693"/>
            <a:ext cx="123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Vélo</a:t>
            </a:r>
            <a:endParaRPr lang="fr-FR" sz="28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FA339F-2723-3F2A-4FA9-8BF5EDE62EA2}"/>
              </a:ext>
            </a:extLst>
          </p:cNvPr>
          <p:cNvSpPr txBox="1"/>
          <p:nvPr/>
        </p:nvSpPr>
        <p:spPr>
          <a:xfrm>
            <a:off x="5523956" y="6061728"/>
            <a:ext cx="164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Voiture</a:t>
            </a:r>
            <a:endParaRPr lang="fr-FR" sz="28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B6369F-D45E-73FC-F976-498F5A16BA31}"/>
              </a:ext>
            </a:extLst>
          </p:cNvPr>
          <p:cNvSpPr txBox="1"/>
          <p:nvPr/>
        </p:nvSpPr>
        <p:spPr>
          <a:xfrm>
            <a:off x="6300402" y="5345342"/>
            <a:ext cx="164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Camion</a:t>
            </a:r>
            <a:endParaRPr lang="fr-FR" sz="28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0D7D661-4516-3BD8-C5D1-1633A76B3A39}"/>
              </a:ext>
            </a:extLst>
          </p:cNvPr>
          <p:cNvSpPr txBox="1"/>
          <p:nvPr/>
        </p:nvSpPr>
        <p:spPr>
          <a:xfrm>
            <a:off x="7122727" y="5912989"/>
            <a:ext cx="164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Bateau</a:t>
            </a:r>
            <a:endParaRPr lang="fr-FR" sz="28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98E54A0-8704-A4B3-E50F-80CC00F9A803}"/>
              </a:ext>
            </a:extLst>
          </p:cNvPr>
          <p:cNvSpPr txBox="1"/>
          <p:nvPr/>
        </p:nvSpPr>
        <p:spPr>
          <a:xfrm>
            <a:off x="8291503" y="5400429"/>
            <a:ext cx="164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Avion</a:t>
            </a:r>
            <a:endParaRPr lang="fr-FR" sz="28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655EF4-5433-490C-DB1A-AE7D05206A3B}"/>
              </a:ext>
            </a:extLst>
          </p:cNvPr>
          <p:cNvSpPr txBox="1"/>
          <p:nvPr/>
        </p:nvSpPr>
        <p:spPr>
          <a:xfrm>
            <a:off x="5730511" y="3700115"/>
            <a:ext cx="5953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Raleway ExtraBold" pitchFamily="2" charset="0"/>
              </a:rPr>
              <a:t>Contraintes / Performances</a:t>
            </a:r>
            <a:endParaRPr lang="fr-FR" sz="2800" dirty="0">
              <a:solidFill>
                <a:srgbClr val="FF0000"/>
              </a:solidFill>
              <a:latin typeface="Raleway ExtraBold" pitchFamily="2" charset="0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21D175C-C5AE-C1B6-657F-94A947C0A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235" y="5255248"/>
            <a:ext cx="1336738" cy="1002554"/>
          </a:xfrm>
          <a:prstGeom prst="rect">
            <a:avLst/>
          </a:prstGeom>
        </p:spPr>
      </p:pic>
      <p:sp>
        <p:nvSpPr>
          <p:cNvPr id="26" name="Croix 25">
            <a:extLst>
              <a:ext uri="{FF2B5EF4-FFF2-40B4-BE49-F238E27FC236}">
                <a16:creationId xmlns:a16="http://schemas.microsoft.com/office/drawing/2014/main" id="{89FA5E9B-EDBC-65CE-468F-E4B5B6F90A96}"/>
              </a:ext>
            </a:extLst>
          </p:cNvPr>
          <p:cNvSpPr/>
          <p:nvPr/>
        </p:nvSpPr>
        <p:spPr>
          <a:xfrm>
            <a:off x="4828702" y="3730278"/>
            <a:ext cx="449904" cy="420599"/>
          </a:xfrm>
          <a:prstGeom prst="plus">
            <a:avLst>
              <a:gd name="adj" fmla="val 42472"/>
            </a:avLst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6905B9F-CCCB-4B97-92BB-97616AF08E38}"/>
              </a:ext>
            </a:extLst>
          </p:cNvPr>
          <p:cNvSpPr txBox="1"/>
          <p:nvPr/>
        </p:nvSpPr>
        <p:spPr>
          <a:xfrm>
            <a:off x="3180594" y="502660"/>
            <a:ext cx="6064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Représentation des systèmes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97A5DC7-F7D4-A14E-36EB-AE499299A463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F1D3A4-3B6F-1000-53B5-CB1A1AFED1E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107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55308BE-E09E-456D-9ABD-F0A07BC9E57E}"/>
              </a:ext>
            </a:extLst>
          </p:cNvPr>
          <p:cNvSpPr/>
          <p:nvPr/>
        </p:nvSpPr>
        <p:spPr>
          <a:xfrm>
            <a:off x="2288420" y="2334665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H(f)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3B6761A-C1B3-45E2-8A61-27FC67ECB5CE}"/>
              </a:ext>
            </a:extLst>
          </p:cNvPr>
          <p:cNvSpPr txBox="1"/>
          <p:nvPr/>
        </p:nvSpPr>
        <p:spPr>
          <a:xfrm>
            <a:off x="1401788" y="2198212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1E2BCCF-821F-4CBB-B191-F48F7067CE9B}"/>
              </a:ext>
            </a:extLst>
          </p:cNvPr>
          <p:cNvCxnSpPr/>
          <p:nvPr/>
        </p:nvCxnSpPr>
        <p:spPr>
          <a:xfrm>
            <a:off x="1387181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FDCA663-2DB6-47C8-A731-624FC6B7C20A}"/>
              </a:ext>
            </a:extLst>
          </p:cNvPr>
          <p:cNvCxnSpPr/>
          <p:nvPr/>
        </p:nvCxnSpPr>
        <p:spPr>
          <a:xfrm>
            <a:off x="3216726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481189FD-8646-4771-948D-3AD60B97FA35}"/>
              </a:ext>
            </a:extLst>
          </p:cNvPr>
          <p:cNvSpPr txBox="1"/>
          <p:nvPr/>
        </p:nvSpPr>
        <p:spPr>
          <a:xfrm>
            <a:off x="3678143" y="219821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C951CD46-EFFB-41FE-953F-4005BDD95E5B}"/>
              </a:ext>
            </a:extLst>
          </p:cNvPr>
          <p:cNvSpPr/>
          <p:nvPr/>
        </p:nvSpPr>
        <p:spPr>
          <a:xfrm>
            <a:off x="8110444" y="2334664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h(t)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E3F1E2E-BC17-4411-A9A9-CADF3ED0B9BE}"/>
              </a:ext>
            </a:extLst>
          </p:cNvPr>
          <p:cNvSpPr txBox="1"/>
          <p:nvPr/>
        </p:nvSpPr>
        <p:spPr>
          <a:xfrm>
            <a:off x="7009833" y="2156166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B27F94A-862C-4A1A-A016-6822B40FB075}"/>
              </a:ext>
            </a:extLst>
          </p:cNvPr>
          <p:cNvCxnSpPr/>
          <p:nvPr/>
        </p:nvCxnSpPr>
        <p:spPr>
          <a:xfrm>
            <a:off x="7209205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9964806-BAAD-414A-A8D9-463D1B128677}"/>
              </a:ext>
            </a:extLst>
          </p:cNvPr>
          <p:cNvCxnSpPr/>
          <p:nvPr/>
        </p:nvCxnSpPr>
        <p:spPr>
          <a:xfrm>
            <a:off x="9038750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7263D7A2-A67A-404A-AF8B-B2ED76D0D669}"/>
              </a:ext>
            </a:extLst>
          </p:cNvPr>
          <p:cNvSpPr txBox="1"/>
          <p:nvPr/>
        </p:nvSpPr>
        <p:spPr>
          <a:xfrm>
            <a:off x="9330782" y="2147768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8AF4CCBA-1C71-494B-AC58-79180ABF9701}"/>
              </a:ext>
            </a:extLst>
          </p:cNvPr>
          <p:cNvSpPr/>
          <p:nvPr/>
        </p:nvSpPr>
        <p:spPr>
          <a:xfrm rot="10800000">
            <a:off x="5228496" y="2268800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6C246DCF-C252-40DA-B00F-44118A857975}"/>
              </a:ext>
            </a:extLst>
          </p:cNvPr>
          <p:cNvSpPr/>
          <p:nvPr/>
        </p:nvSpPr>
        <p:spPr>
          <a:xfrm>
            <a:off x="5263543" y="2895929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6DA67D-48E1-4EE7-88BF-5F084F5B1200}"/>
              </a:ext>
            </a:extLst>
          </p:cNvPr>
          <p:cNvSpPr txBox="1"/>
          <p:nvPr/>
        </p:nvSpPr>
        <p:spPr>
          <a:xfrm>
            <a:off x="5385456" y="2977798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r>
              <a:rPr lang="fr-FR" sz="1800" b="1" i="0" baseline="30000" dirty="0">
                <a:solidFill>
                  <a:schemeClr val="bg1"/>
                </a:solidFill>
                <a:effectLst/>
                <a:latin typeface="FiraSans Regular"/>
              </a:rPr>
              <a:t>-1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6F9917E-7864-42C6-B103-E261479CDAE3}"/>
              </a:ext>
            </a:extLst>
          </p:cNvPr>
          <p:cNvSpPr txBox="1"/>
          <p:nvPr/>
        </p:nvSpPr>
        <p:spPr>
          <a:xfrm>
            <a:off x="5500643" y="2350670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Fonction de transfert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7F4F6-8D12-E45E-4A02-8288F40B62D1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559083-34F1-2D9D-555E-FBF1FBCEDCC2}"/>
              </a:ext>
            </a:extLst>
          </p:cNvPr>
          <p:cNvSpPr txBox="1"/>
          <p:nvPr/>
        </p:nvSpPr>
        <p:spPr>
          <a:xfrm>
            <a:off x="3180594" y="502660"/>
            <a:ext cx="6064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Représentation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31BBD8-BE9E-5F85-4D82-E001B1EB6508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28376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55308BE-E09E-456D-9ABD-F0A07BC9E57E}"/>
              </a:ext>
            </a:extLst>
          </p:cNvPr>
          <p:cNvSpPr/>
          <p:nvPr/>
        </p:nvSpPr>
        <p:spPr>
          <a:xfrm>
            <a:off x="2288420" y="2334665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H(f)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3B6761A-C1B3-45E2-8A61-27FC67ECB5CE}"/>
              </a:ext>
            </a:extLst>
          </p:cNvPr>
          <p:cNvSpPr txBox="1"/>
          <p:nvPr/>
        </p:nvSpPr>
        <p:spPr>
          <a:xfrm>
            <a:off x="1401788" y="2198212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1E2BCCF-821F-4CBB-B191-F48F7067CE9B}"/>
              </a:ext>
            </a:extLst>
          </p:cNvPr>
          <p:cNvCxnSpPr/>
          <p:nvPr/>
        </p:nvCxnSpPr>
        <p:spPr>
          <a:xfrm>
            <a:off x="1387181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FDCA663-2DB6-47C8-A731-624FC6B7C20A}"/>
              </a:ext>
            </a:extLst>
          </p:cNvPr>
          <p:cNvCxnSpPr/>
          <p:nvPr/>
        </p:nvCxnSpPr>
        <p:spPr>
          <a:xfrm>
            <a:off x="3216726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481189FD-8646-4771-948D-3AD60B97FA35}"/>
              </a:ext>
            </a:extLst>
          </p:cNvPr>
          <p:cNvSpPr txBox="1"/>
          <p:nvPr/>
        </p:nvSpPr>
        <p:spPr>
          <a:xfrm>
            <a:off x="3678143" y="219821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C951CD46-EFFB-41FE-953F-4005BDD95E5B}"/>
              </a:ext>
            </a:extLst>
          </p:cNvPr>
          <p:cNvSpPr/>
          <p:nvPr/>
        </p:nvSpPr>
        <p:spPr>
          <a:xfrm>
            <a:off x="8110444" y="2334664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h(t)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E3F1E2E-BC17-4411-A9A9-CADF3ED0B9BE}"/>
              </a:ext>
            </a:extLst>
          </p:cNvPr>
          <p:cNvSpPr txBox="1"/>
          <p:nvPr/>
        </p:nvSpPr>
        <p:spPr>
          <a:xfrm>
            <a:off x="7009833" y="2156166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B27F94A-862C-4A1A-A016-6822B40FB075}"/>
              </a:ext>
            </a:extLst>
          </p:cNvPr>
          <p:cNvCxnSpPr/>
          <p:nvPr/>
        </p:nvCxnSpPr>
        <p:spPr>
          <a:xfrm>
            <a:off x="7209205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9964806-BAAD-414A-A8D9-463D1B128677}"/>
              </a:ext>
            </a:extLst>
          </p:cNvPr>
          <p:cNvCxnSpPr/>
          <p:nvPr/>
        </p:nvCxnSpPr>
        <p:spPr>
          <a:xfrm>
            <a:off x="9038750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7263D7A2-A67A-404A-AF8B-B2ED76D0D669}"/>
              </a:ext>
            </a:extLst>
          </p:cNvPr>
          <p:cNvSpPr txBox="1"/>
          <p:nvPr/>
        </p:nvSpPr>
        <p:spPr>
          <a:xfrm>
            <a:off x="9330782" y="2147768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8AF4CCBA-1C71-494B-AC58-79180ABF9701}"/>
              </a:ext>
            </a:extLst>
          </p:cNvPr>
          <p:cNvSpPr/>
          <p:nvPr/>
        </p:nvSpPr>
        <p:spPr>
          <a:xfrm rot="10800000">
            <a:off x="5228496" y="2268800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6C246DCF-C252-40DA-B00F-44118A857975}"/>
              </a:ext>
            </a:extLst>
          </p:cNvPr>
          <p:cNvSpPr/>
          <p:nvPr/>
        </p:nvSpPr>
        <p:spPr>
          <a:xfrm>
            <a:off x="5263543" y="2895929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6DA67D-48E1-4EE7-88BF-5F084F5B1200}"/>
              </a:ext>
            </a:extLst>
          </p:cNvPr>
          <p:cNvSpPr txBox="1"/>
          <p:nvPr/>
        </p:nvSpPr>
        <p:spPr>
          <a:xfrm>
            <a:off x="5385456" y="2977798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r>
              <a:rPr lang="fr-FR" sz="1800" b="1" i="0" baseline="30000" dirty="0">
                <a:solidFill>
                  <a:schemeClr val="bg1"/>
                </a:solidFill>
                <a:effectLst/>
                <a:latin typeface="FiraSans Regular"/>
              </a:rPr>
              <a:t>-1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6F9917E-7864-42C6-B103-E261479CDAE3}"/>
              </a:ext>
            </a:extLst>
          </p:cNvPr>
          <p:cNvSpPr txBox="1"/>
          <p:nvPr/>
        </p:nvSpPr>
        <p:spPr>
          <a:xfrm>
            <a:off x="5500643" y="2350670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Fonction de transfert</a:t>
            </a: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CF706593-6625-408D-91E8-7F0C319009CA}"/>
              </a:ext>
            </a:extLst>
          </p:cNvPr>
          <p:cNvSpPr/>
          <p:nvPr/>
        </p:nvSpPr>
        <p:spPr>
          <a:xfrm>
            <a:off x="2369825" y="4231649"/>
            <a:ext cx="561555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823BFFA-8612-4ED8-9D6C-402BF35E8D98}"/>
              </a:ext>
            </a:extLst>
          </p:cNvPr>
          <p:cNvSpPr txBox="1"/>
          <p:nvPr/>
        </p:nvSpPr>
        <p:spPr>
          <a:xfrm>
            <a:off x="3445397" y="3962717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Prédire le comportement </a:t>
            </a:r>
            <a:b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</a:br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d’un système</a:t>
            </a:r>
          </a:p>
          <a:p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Raleway ExtraBold" pitchFamily="2" charset="0"/>
              </a:rPr>
              <a:t>- à des signaux particuliers</a:t>
            </a:r>
          </a:p>
          <a:p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Raleway ExtraBold" pitchFamily="2" charset="0"/>
              </a:rPr>
              <a:t>- à des perturbations</a:t>
            </a:r>
            <a:endParaRPr lang="fr-F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5EED609-4A14-43FE-8134-F7B58A68A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736" y="3903577"/>
            <a:ext cx="2617527" cy="27920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071153-C818-7E76-6A77-8B54867FCD4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6F89B2-8D63-6BE5-43EF-D5F765F99473}"/>
              </a:ext>
            </a:extLst>
          </p:cNvPr>
          <p:cNvSpPr txBox="1"/>
          <p:nvPr/>
        </p:nvSpPr>
        <p:spPr>
          <a:xfrm>
            <a:off x="3180594" y="502660"/>
            <a:ext cx="6064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Représentation des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ED1B30A-2521-405F-CC7E-B806F91BAC4F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263494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55308BE-E09E-456D-9ABD-F0A07BC9E57E}"/>
              </a:ext>
            </a:extLst>
          </p:cNvPr>
          <p:cNvSpPr/>
          <p:nvPr/>
        </p:nvSpPr>
        <p:spPr>
          <a:xfrm>
            <a:off x="2288420" y="2334665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H(f)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3B6761A-C1B3-45E2-8A61-27FC67ECB5CE}"/>
              </a:ext>
            </a:extLst>
          </p:cNvPr>
          <p:cNvSpPr txBox="1"/>
          <p:nvPr/>
        </p:nvSpPr>
        <p:spPr>
          <a:xfrm>
            <a:off x="1401788" y="2198212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A1E2BCCF-821F-4CBB-B191-F48F7067CE9B}"/>
              </a:ext>
            </a:extLst>
          </p:cNvPr>
          <p:cNvCxnSpPr/>
          <p:nvPr/>
        </p:nvCxnSpPr>
        <p:spPr>
          <a:xfrm>
            <a:off x="1387181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FDCA663-2DB6-47C8-A731-624FC6B7C20A}"/>
              </a:ext>
            </a:extLst>
          </p:cNvPr>
          <p:cNvCxnSpPr/>
          <p:nvPr/>
        </p:nvCxnSpPr>
        <p:spPr>
          <a:xfrm>
            <a:off x="3216726" y="2782987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481189FD-8646-4771-948D-3AD60B97FA35}"/>
              </a:ext>
            </a:extLst>
          </p:cNvPr>
          <p:cNvSpPr txBox="1"/>
          <p:nvPr/>
        </p:nvSpPr>
        <p:spPr>
          <a:xfrm>
            <a:off x="3678143" y="2198211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C951CD46-EFFB-41FE-953F-4005BDD95E5B}"/>
              </a:ext>
            </a:extLst>
          </p:cNvPr>
          <p:cNvSpPr/>
          <p:nvPr/>
        </p:nvSpPr>
        <p:spPr>
          <a:xfrm>
            <a:off x="8110444" y="2334664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h(t)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E3F1E2E-BC17-4411-A9A9-CADF3ED0B9BE}"/>
              </a:ext>
            </a:extLst>
          </p:cNvPr>
          <p:cNvSpPr txBox="1"/>
          <p:nvPr/>
        </p:nvSpPr>
        <p:spPr>
          <a:xfrm>
            <a:off x="7009833" y="2156166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e(t)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B27F94A-862C-4A1A-A016-6822B40FB075}"/>
              </a:ext>
            </a:extLst>
          </p:cNvPr>
          <p:cNvCxnSpPr/>
          <p:nvPr/>
        </p:nvCxnSpPr>
        <p:spPr>
          <a:xfrm>
            <a:off x="7209205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9964806-BAAD-414A-A8D9-463D1B128677}"/>
              </a:ext>
            </a:extLst>
          </p:cNvPr>
          <p:cNvCxnSpPr/>
          <p:nvPr/>
        </p:nvCxnSpPr>
        <p:spPr>
          <a:xfrm>
            <a:off x="9038750" y="2782986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7263D7A2-A67A-404A-AF8B-B2ED76D0D669}"/>
              </a:ext>
            </a:extLst>
          </p:cNvPr>
          <p:cNvSpPr txBox="1"/>
          <p:nvPr/>
        </p:nvSpPr>
        <p:spPr>
          <a:xfrm>
            <a:off x="9330782" y="2147768"/>
            <a:ext cx="934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s(t)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8AF4CCBA-1C71-494B-AC58-79180ABF9701}"/>
              </a:ext>
            </a:extLst>
          </p:cNvPr>
          <p:cNvSpPr/>
          <p:nvPr/>
        </p:nvSpPr>
        <p:spPr>
          <a:xfrm rot="10800000">
            <a:off x="5228496" y="2268800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6C246DCF-C252-40DA-B00F-44118A857975}"/>
              </a:ext>
            </a:extLst>
          </p:cNvPr>
          <p:cNvSpPr/>
          <p:nvPr/>
        </p:nvSpPr>
        <p:spPr>
          <a:xfrm>
            <a:off x="5263543" y="2895929"/>
            <a:ext cx="821683" cy="533071"/>
          </a:xfrm>
          <a:prstGeom prst="rightArrow">
            <a:avLst>
              <a:gd name="adj1" fmla="val 63680"/>
              <a:gd name="adj2" fmla="val 7040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16DA67D-48E1-4EE7-88BF-5F084F5B1200}"/>
              </a:ext>
            </a:extLst>
          </p:cNvPr>
          <p:cNvSpPr txBox="1"/>
          <p:nvPr/>
        </p:nvSpPr>
        <p:spPr>
          <a:xfrm>
            <a:off x="5385456" y="2977798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r>
              <a:rPr lang="fr-FR" sz="1800" b="1" i="0" baseline="30000" dirty="0">
                <a:solidFill>
                  <a:schemeClr val="bg1"/>
                </a:solidFill>
                <a:effectLst/>
                <a:latin typeface="FiraSans Regular"/>
              </a:rPr>
              <a:t>-1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6F9917E-7864-42C6-B103-E261479CDAE3}"/>
              </a:ext>
            </a:extLst>
          </p:cNvPr>
          <p:cNvSpPr txBox="1"/>
          <p:nvPr/>
        </p:nvSpPr>
        <p:spPr>
          <a:xfrm>
            <a:off x="5500643" y="2350670"/>
            <a:ext cx="91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bg1"/>
                </a:solidFill>
                <a:effectLst/>
                <a:latin typeface="FiraSans Regular"/>
              </a:rPr>
              <a:t>TF</a:t>
            </a:r>
            <a:endParaRPr lang="fr-FR" baseline="30000" dirty="0">
              <a:solidFill>
                <a:schemeClr val="bg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Fonction de transfert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AADADB7-74DA-4E1D-AB69-4183DDF9CC62}"/>
                  </a:ext>
                </a:extLst>
              </p:cNvPr>
              <p:cNvSpPr txBox="1"/>
              <p:nvPr/>
            </p:nvSpPr>
            <p:spPr>
              <a:xfrm>
                <a:off x="5530554" y="3861141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AADADB7-74DA-4E1D-AB69-4183DDF9C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554" y="3861141"/>
                <a:ext cx="4524828" cy="934743"/>
              </a:xfrm>
              <a:prstGeom prst="rect">
                <a:avLst/>
              </a:prstGeom>
              <a:blipFill>
                <a:blip r:embed="rId5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 24">
            <a:extLst>
              <a:ext uri="{FF2B5EF4-FFF2-40B4-BE49-F238E27FC236}">
                <a16:creationId xmlns:a16="http://schemas.microsoft.com/office/drawing/2014/main" id="{02AA46A1-1815-4F03-AC25-5394EC288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60" y="3574161"/>
            <a:ext cx="3801261" cy="285094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6F2D2BB-07EB-4E79-B614-B2A16B8A1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07" y="4926484"/>
            <a:ext cx="2526811" cy="18951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13F2FAC-07EF-C27B-2AB5-3FF7C18BD754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 systèmes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7A7122-DC83-AF02-FBE6-2767B4BCFDAD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1E928-FEC1-CD15-30FB-FED48C78FBCF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326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Système réel / Moteur à courant continu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90C6C5-438B-4E15-9195-6DB45FFA2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38" y="2219220"/>
            <a:ext cx="1781424" cy="1505160"/>
          </a:xfrm>
          <a:prstGeom prst="rect">
            <a:avLst/>
          </a:prstGeom>
        </p:spPr>
      </p:pic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8F3DA82-9404-4366-883F-4BE390AEF31B}"/>
              </a:ext>
            </a:extLst>
          </p:cNvPr>
          <p:cNvSpPr/>
          <p:nvPr/>
        </p:nvSpPr>
        <p:spPr>
          <a:xfrm>
            <a:off x="2530309" y="4761932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??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8D55D04-F9AB-4A23-AABA-1E3167406CBA}"/>
              </a:ext>
            </a:extLst>
          </p:cNvPr>
          <p:cNvSpPr txBox="1"/>
          <p:nvPr/>
        </p:nvSpPr>
        <p:spPr>
          <a:xfrm>
            <a:off x="1643677" y="462547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F85D1E-1B1D-41B6-9BE1-8B2973E03D84}"/>
              </a:ext>
            </a:extLst>
          </p:cNvPr>
          <p:cNvCxnSpPr/>
          <p:nvPr/>
        </p:nvCxnSpPr>
        <p:spPr>
          <a:xfrm>
            <a:off x="1629070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4731404-E904-4841-BF44-46A5838C0D1B}"/>
              </a:ext>
            </a:extLst>
          </p:cNvPr>
          <p:cNvCxnSpPr/>
          <p:nvPr/>
        </p:nvCxnSpPr>
        <p:spPr>
          <a:xfrm>
            <a:off x="3458615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46C2FF-B102-4D8E-A000-353B9CD9D285}"/>
              </a:ext>
            </a:extLst>
          </p:cNvPr>
          <p:cNvSpPr txBox="1"/>
          <p:nvPr/>
        </p:nvSpPr>
        <p:spPr>
          <a:xfrm>
            <a:off x="3920032" y="4625478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Ω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65264B-D7B2-469B-B360-9BB2C1F73767}"/>
              </a:ext>
            </a:extLst>
          </p:cNvPr>
          <p:cNvSpPr txBox="1"/>
          <p:nvPr/>
        </p:nvSpPr>
        <p:spPr>
          <a:xfrm>
            <a:off x="1223838" y="5323204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Différence de potentiel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BDD442-16CD-49DE-8179-A68F66FBCB43}"/>
              </a:ext>
            </a:extLst>
          </p:cNvPr>
          <p:cNvSpPr txBox="1"/>
          <p:nvPr/>
        </p:nvSpPr>
        <p:spPr>
          <a:xfrm>
            <a:off x="3714955" y="5323203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Vitesse de rotation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C0468BA-1D2A-42C9-B054-4F823B7A1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934"/>
            <a:ext cx="4071791" cy="13471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77AD6-18E6-E8C6-F9F1-F68EE31D038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42EACF-5299-D565-12CD-93E359D6B353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F1D98E7-B910-BA31-65C4-5D7F3EA6EE95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147558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Système réel / Moteur à courant continu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90C6C5-438B-4E15-9195-6DB45FFA2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38" y="2219220"/>
            <a:ext cx="1781424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0F1DF0-0845-4FD4-83A5-6D4EF8E4E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934"/>
            <a:ext cx="4071791" cy="1347105"/>
          </a:xfrm>
          <a:prstGeom prst="rect">
            <a:avLst/>
          </a:prstGeom>
        </p:spPr>
      </p:pic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8F3DA82-9404-4366-883F-4BE390AEF31B}"/>
              </a:ext>
            </a:extLst>
          </p:cNvPr>
          <p:cNvSpPr/>
          <p:nvPr/>
        </p:nvSpPr>
        <p:spPr>
          <a:xfrm>
            <a:off x="2530309" y="4761932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??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8D55D04-F9AB-4A23-AABA-1E3167406CBA}"/>
              </a:ext>
            </a:extLst>
          </p:cNvPr>
          <p:cNvSpPr txBox="1"/>
          <p:nvPr/>
        </p:nvSpPr>
        <p:spPr>
          <a:xfrm>
            <a:off x="1643677" y="462547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F85D1E-1B1D-41B6-9BE1-8B2973E03D84}"/>
              </a:ext>
            </a:extLst>
          </p:cNvPr>
          <p:cNvCxnSpPr/>
          <p:nvPr/>
        </p:nvCxnSpPr>
        <p:spPr>
          <a:xfrm>
            <a:off x="1629070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4731404-E904-4841-BF44-46A5838C0D1B}"/>
              </a:ext>
            </a:extLst>
          </p:cNvPr>
          <p:cNvCxnSpPr/>
          <p:nvPr/>
        </p:nvCxnSpPr>
        <p:spPr>
          <a:xfrm>
            <a:off x="3458615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46C2FF-B102-4D8E-A000-353B9CD9D285}"/>
              </a:ext>
            </a:extLst>
          </p:cNvPr>
          <p:cNvSpPr txBox="1"/>
          <p:nvPr/>
        </p:nvSpPr>
        <p:spPr>
          <a:xfrm>
            <a:off x="3920032" y="4625478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Ω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65264B-D7B2-469B-B360-9BB2C1F73767}"/>
              </a:ext>
            </a:extLst>
          </p:cNvPr>
          <p:cNvSpPr txBox="1"/>
          <p:nvPr/>
        </p:nvSpPr>
        <p:spPr>
          <a:xfrm>
            <a:off x="1223838" y="5323204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Différence de potentiel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BDD442-16CD-49DE-8179-A68F66FBCB43}"/>
              </a:ext>
            </a:extLst>
          </p:cNvPr>
          <p:cNvSpPr txBox="1"/>
          <p:nvPr/>
        </p:nvSpPr>
        <p:spPr>
          <a:xfrm>
            <a:off x="3714955" y="5323203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Vitesse de rotation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E26613-6A54-4574-8AC3-D25FFC5F3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72" y="4080017"/>
            <a:ext cx="3877216" cy="24863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C9C41F6-3F07-4B6F-9A7F-A84861BF35AB}"/>
              </a:ext>
            </a:extLst>
          </p:cNvPr>
          <p:cNvSpPr txBox="1"/>
          <p:nvPr/>
        </p:nvSpPr>
        <p:spPr>
          <a:xfrm>
            <a:off x="7781924" y="5928469"/>
            <a:ext cx="34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4"/>
                </a:solidFill>
                <a:latin typeface="Raleway ExtraBold" pitchFamily="2" charset="0"/>
              </a:rPr>
              <a:t>Expérimentalement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DC75DBD-BFD1-7DE4-DF9E-39B71533A3EE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 systèmes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809B83-C9AB-6C7B-ACF1-414BB7F3F5F2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2DD7-9A2E-0669-D7E6-8684F9E9F18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7920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Système réel / Moteur à courant continu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90C6C5-438B-4E15-9195-6DB45FFA2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38" y="2219220"/>
            <a:ext cx="1781424" cy="15051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0F1DF0-0845-4FD4-83A5-6D4EF8E4E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934"/>
            <a:ext cx="4071791" cy="1347105"/>
          </a:xfrm>
          <a:prstGeom prst="rect">
            <a:avLst/>
          </a:prstGeom>
        </p:spPr>
      </p:pic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8F3DA82-9404-4366-883F-4BE390AEF31B}"/>
              </a:ext>
            </a:extLst>
          </p:cNvPr>
          <p:cNvSpPr/>
          <p:nvPr/>
        </p:nvSpPr>
        <p:spPr>
          <a:xfrm>
            <a:off x="2530309" y="4761932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8D55D04-F9AB-4A23-AABA-1E3167406CBA}"/>
              </a:ext>
            </a:extLst>
          </p:cNvPr>
          <p:cNvSpPr txBox="1"/>
          <p:nvPr/>
        </p:nvSpPr>
        <p:spPr>
          <a:xfrm>
            <a:off x="1643677" y="462547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F85D1E-1B1D-41B6-9BE1-8B2973E03D84}"/>
              </a:ext>
            </a:extLst>
          </p:cNvPr>
          <p:cNvCxnSpPr/>
          <p:nvPr/>
        </p:nvCxnSpPr>
        <p:spPr>
          <a:xfrm>
            <a:off x="1629070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4731404-E904-4841-BF44-46A5838C0D1B}"/>
              </a:ext>
            </a:extLst>
          </p:cNvPr>
          <p:cNvCxnSpPr/>
          <p:nvPr/>
        </p:nvCxnSpPr>
        <p:spPr>
          <a:xfrm>
            <a:off x="3458615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46C2FF-B102-4D8E-A000-353B9CD9D285}"/>
              </a:ext>
            </a:extLst>
          </p:cNvPr>
          <p:cNvSpPr txBox="1"/>
          <p:nvPr/>
        </p:nvSpPr>
        <p:spPr>
          <a:xfrm>
            <a:off x="3920032" y="4625478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Ω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65264B-D7B2-469B-B360-9BB2C1F73767}"/>
              </a:ext>
            </a:extLst>
          </p:cNvPr>
          <p:cNvSpPr txBox="1"/>
          <p:nvPr/>
        </p:nvSpPr>
        <p:spPr>
          <a:xfrm>
            <a:off x="1223838" y="5323204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Différence de potentiel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BDD442-16CD-49DE-8179-A68F66FBCB43}"/>
              </a:ext>
            </a:extLst>
          </p:cNvPr>
          <p:cNvSpPr txBox="1"/>
          <p:nvPr/>
        </p:nvSpPr>
        <p:spPr>
          <a:xfrm>
            <a:off x="3714955" y="5323203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Vitesse de rotation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E26613-6A54-4574-8AC3-D25FFC5F3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72" y="4080017"/>
            <a:ext cx="3877216" cy="248637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C9C41F6-3F07-4B6F-9A7F-A84861BF35AB}"/>
              </a:ext>
            </a:extLst>
          </p:cNvPr>
          <p:cNvSpPr txBox="1"/>
          <p:nvPr/>
        </p:nvSpPr>
        <p:spPr>
          <a:xfrm>
            <a:off x="7781924" y="5928469"/>
            <a:ext cx="34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4"/>
                </a:solidFill>
                <a:latin typeface="Raleway ExtraBold" pitchFamily="2" charset="0"/>
              </a:rPr>
              <a:t>Expérimentalement</a:t>
            </a:r>
            <a:endParaRPr lang="fr-FR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BDC4F7C-737C-4C0A-9489-D45E442F6F12}"/>
              </a:ext>
            </a:extLst>
          </p:cNvPr>
          <p:cNvSpPr/>
          <p:nvPr/>
        </p:nvSpPr>
        <p:spPr>
          <a:xfrm flipH="1">
            <a:off x="5140368" y="4999634"/>
            <a:ext cx="1619772" cy="429515"/>
          </a:xfrm>
          <a:prstGeom prst="rightArrow">
            <a:avLst>
              <a:gd name="adj1" fmla="val 58055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modélisation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494E35-3173-4820-9609-467AED6B3261}"/>
              </a:ext>
            </a:extLst>
          </p:cNvPr>
          <p:cNvSpPr/>
          <p:nvPr/>
        </p:nvSpPr>
        <p:spPr bwMode="auto">
          <a:xfrm>
            <a:off x="1701023" y="3957308"/>
            <a:ext cx="2630191" cy="326255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Ordre 2 / {A , </a:t>
            </a:r>
            <a:r>
              <a:rPr kumimoji="0" lang="el-G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ω</a:t>
            </a:r>
            <a:r>
              <a:rPr lang="fr-FR" sz="1600" b="1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0</a:t>
            </a:r>
            <a:r>
              <a:rPr kumimoji="0" 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, m}</a:t>
            </a:r>
            <a:endParaRPr kumimoji="0" lang="fr-F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3B2DC50-5A44-471F-8E50-4CA492F8BD5D}"/>
                  </a:ext>
                </a:extLst>
              </p:cNvPr>
              <p:cNvSpPr txBox="1"/>
              <p:nvPr/>
            </p:nvSpPr>
            <p:spPr>
              <a:xfrm>
                <a:off x="742848" y="5803660"/>
                <a:ext cx="4524828" cy="93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fr-FR" sz="24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400" b="1" i="1" baseline="3000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fr-FR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fr-FR" sz="2400" b="1" i="1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fr-FR" sz="2400" b="1" i="1" baseline="-25000" smtClean="0">
                                  <a:solidFill>
                                    <a:srgbClr val="5B9BD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FR" sz="2400" b="1" i="1" baseline="3000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fr-FR" sz="24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3B2DC50-5A44-471F-8E50-4CA492F8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" y="5803660"/>
                <a:ext cx="4524828" cy="934743"/>
              </a:xfrm>
              <a:prstGeom prst="rect">
                <a:avLst/>
              </a:prstGeom>
              <a:blipFill>
                <a:blip r:embed="rId8"/>
                <a:stretch>
                  <a:fillRect b="-7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35EFDD4-1824-F9F0-4547-42E7CF425AD8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3B18D5-6BF9-D7E9-1BF6-7B3342453612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 systèmes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2A2BE7-0F45-6E71-028F-2A3D28AF5A38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258494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Back to Semestre 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C2F53A-14BB-0F8D-D44C-EDDA523BC780}"/>
              </a:ext>
            </a:extLst>
          </p:cNvPr>
          <p:cNvSpPr txBox="1"/>
          <p:nvPr/>
        </p:nvSpPr>
        <p:spPr>
          <a:xfrm>
            <a:off x="424768" y="138586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347477" y="2061773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813163" y="2094040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500A2E-71DA-544F-19C7-0A95CEB0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46303C-A9BC-16BD-8D8A-68619DF8110D}"/>
              </a:ext>
            </a:extLst>
          </p:cNvPr>
          <p:cNvSpPr txBox="1"/>
          <p:nvPr/>
        </p:nvSpPr>
        <p:spPr>
          <a:xfrm>
            <a:off x="1347478" y="2551314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Autour de structures « utiles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F665203-5592-0A84-4320-9D3E98A8A550}"/>
              </a:ext>
            </a:extLst>
          </p:cNvPr>
          <p:cNvSpPr/>
          <p:nvPr/>
        </p:nvSpPr>
        <p:spPr>
          <a:xfrm rot="5400000">
            <a:off x="813164" y="2583581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A668C8-82F9-5C90-3987-174672704577}"/>
              </a:ext>
            </a:extLst>
          </p:cNvPr>
          <p:cNvSpPr txBox="1"/>
          <p:nvPr/>
        </p:nvSpPr>
        <p:spPr>
          <a:xfrm>
            <a:off x="424768" y="356288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91E52F-5029-F167-881E-33A601BB8CB2}"/>
              </a:ext>
            </a:extLst>
          </p:cNvPr>
          <p:cNvSpPr txBox="1"/>
          <p:nvPr/>
        </p:nvSpPr>
        <p:spPr>
          <a:xfrm>
            <a:off x="1347476" y="4359000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857CAC8-1DE6-AFBA-0268-69D2930A919B}"/>
              </a:ext>
            </a:extLst>
          </p:cNvPr>
          <p:cNvSpPr/>
          <p:nvPr/>
        </p:nvSpPr>
        <p:spPr>
          <a:xfrm rot="5400000">
            <a:off x="813162" y="4391267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605BE3-E8C7-40B7-E010-C001A4B1BF6E}"/>
              </a:ext>
            </a:extLst>
          </p:cNvPr>
          <p:cNvSpPr txBox="1"/>
          <p:nvPr/>
        </p:nvSpPr>
        <p:spPr>
          <a:xfrm>
            <a:off x="1347478" y="4848541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Découpage en « missions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9181D9CC-4BDE-43D0-FEB5-32FC6343146A}"/>
              </a:ext>
            </a:extLst>
          </p:cNvPr>
          <p:cNvSpPr/>
          <p:nvPr/>
        </p:nvSpPr>
        <p:spPr>
          <a:xfrm rot="5400000">
            <a:off x="813164" y="4880808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351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4C8FC350-DC9D-4C2D-9CED-8F155CEE336D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Système réel / Moteur à courant continu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90C6C5-438B-4E15-9195-6DB45FFA2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" y="3672584"/>
            <a:ext cx="1025450" cy="8664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0F1DF0-0845-4FD4-83A5-6D4EF8E4E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0" y="2161882"/>
            <a:ext cx="4071791" cy="1347105"/>
          </a:xfrm>
          <a:prstGeom prst="rect">
            <a:avLst/>
          </a:prstGeom>
        </p:spPr>
      </p:pic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88F3DA82-9404-4366-883F-4BE390AEF31B}"/>
              </a:ext>
            </a:extLst>
          </p:cNvPr>
          <p:cNvSpPr/>
          <p:nvPr/>
        </p:nvSpPr>
        <p:spPr>
          <a:xfrm>
            <a:off x="2530309" y="4761932"/>
            <a:ext cx="949906" cy="89664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H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8D55D04-F9AB-4A23-AABA-1E3167406CBA}"/>
              </a:ext>
            </a:extLst>
          </p:cNvPr>
          <p:cNvSpPr txBox="1"/>
          <p:nvPr/>
        </p:nvSpPr>
        <p:spPr>
          <a:xfrm>
            <a:off x="1643677" y="4625479"/>
            <a:ext cx="544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U</a:t>
            </a:r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1F85D1E-1B1D-41B6-9BE1-8B2973E03D84}"/>
              </a:ext>
            </a:extLst>
          </p:cNvPr>
          <p:cNvCxnSpPr/>
          <p:nvPr/>
        </p:nvCxnSpPr>
        <p:spPr>
          <a:xfrm>
            <a:off x="1629070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4731404-E904-4841-BF44-46A5838C0D1B}"/>
              </a:ext>
            </a:extLst>
          </p:cNvPr>
          <p:cNvCxnSpPr/>
          <p:nvPr/>
        </p:nvCxnSpPr>
        <p:spPr>
          <a:xfrm>
            <a:off x="3458615" y="5210254"/>
            <a:ext cx="949911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0D46C2FF-B102-4D8E-A000-353B9CD9D285}"/>
              </a:ext>
            </a:extLst>
          </p:cNvPr>
          <p:cNvSpPr txBox="1"/>
          <p:nvPr/>
        </p:nvSpPr>
        <p:spPr>
          <a:xfrm>
            <a:off x="3920032" y="4625478"/>
            <a:ext cx="78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Ω</a:t>
            </a:r>
            <a:endParaRPr lang="fr-FR" sz="32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165264B-D7B2-469B-B360-9BB2C1F73767}"/>
              </a:ext>
            </a:extLst>
          </p:cNvPr>
          <p:cNvSpPr txBox="1"/>
          <p:nvPr/>
        </p:nvSpPr>
        <p:spPr>
          <a:xfrm>
            <a:off x="1223838" y="5323204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Différence de potentiel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BDD442-16CD-49DE-8179-A68F66FBCB43}"/>
              </a:ext>
            </a:extLst>
          </p:cNvPr>
          <p:cNvSpPr txBox="1"/>
          <p:nvPr/>
        </p:nvSpPr>
        <p:spPr>
          <a:xfrm>
            <a:off x="3714955" y="5323203"/>
            <a:ext cx="119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Raleway ExtraBold" pitchFamily="2" charset="0"/>
              </a:rPr>
              <a:t>Vitesse de rotation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494E35-3173-4820-9609-467AED6B3261}"/>
              </a:ext>
            </a:extLst>
          </p:cNvPr>
          <p:cNvSpPr/>
          <p:nvPr/>
        </p:nvSpPr>
        <p:spPr bwMode="auto">
          <a:xfrm>
            <a:off x="1701023" y="3957308"/>
            <a:ext cx="2630191" cy="326255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Ordre 2 / {A , </a:t>
            </a:r>
            <a:r>
              <a:rPr kumimoji="0" lang="el-G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ω</a:t>
            </a:r>
            <a:r>
              <a:rPr lang="fr-FR" sz="1600" b="1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0</a:t>
            </a:r>
            <a:r>
              <a:rPr kumimoji="0" lang="fr-F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</a:t>
            </a:r>
            <a:r>
              <a:rPr lang="fr-FR" b="1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, m}</a:t>
            </a:r>
            <a:endParaRPr kumimoji="0" lang="fr-F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DFD684-860E-448D-B0C1-6357A918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837" y="1873351"/>
            <a:ext cx="4810796" cy="47060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F33FA1-3B18-BE87-76D7-0E2F10823EBF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0872ED-F154-3D7F-FD2D-2BC78296E235}"/>
              </a:ext>
            </a:extLst>
          </p:cNvPr>
          <p:cNvSpPr txBox="1"/>
          <p:nvPr/>
        </p:nvSpPr>
        <p:spPr>
          <a:xfrm>
            <a:off x="3180594" y="502660"/>
            <a:ext cx="5567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Modélisation de systèmes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B66F48-8DD8-BC3B-EF4B-ED188B56E718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380018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394FB-194F-4C10-BDBE-3A0D24A53D64}"/>
              </a:ext>
            </a:extLst>
          </p:cNvPr>
          <p:cNvSpPr/>
          <p:nvPr/>
        </p:nvSpPr>
        <p:spPr>
          <a:xfrm>
            <a:off x="2163129" y="5150457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07FE2-A211-43B3-B904-B8D2905DB2D5}"/>
              </a:ext>
            </a:extLst>
          </p:cNvPr>
          <p:cNvSpPr/>
          <p:nvPr/>
        </p:nvSpPr>
        <p:spPr>
          <a:xfrm>
            <a:off x="4961232" y="5241962"/>
            <a:ext cx="1371598" cy="111543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Grille pain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26D5FD6-374A-44E7-BCFA-E0AD5E1F7163}"/>
              </a:ext>
            </a:extLst>
          </p:cNvPr>
          <p:cNvCxnSpPr>
            <a:cxnSpLocks/>
          </p:cNvCxnSpPr>
          <p:nvPr/>
        </p:nvCxnSpPr>
        <p:spPr>
          <a:xfrm>
            <a:off x="4083534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61AB72F-C63E-452A-BF18-119D17CB2796}"/>
              </a:ext>
            </a:extLst>
          </p:cNvPr>
          <p:cNvCxnSpPr>
            <a:cxnSpLocks/>
          </p:cNvCxnSpPr>
          <p:nvPr/>
        </p:nvCxnSpPr>
        <p:spPr>
          <a:xfrm>
            <a:off x="4080183" y="6209680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3D6FEC8-39CB-439F-879F-ADE34C42D52C}"/>
              </a:ext>
            </a:extLst>
          </p:cNvPr>
          <p:cNvCxnSpPr>
            <a:cxnSpLocks/>
          </p:cNvCxnSpPr>
          <p:nvPr/>
        </p:nvCxnSpPr>
        <p:spPr>
          <a:xfrm>
            <a:off x="4080183" y="5377924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3A5A0D7-41AB-4095-8326-64A36881ABE1}"/>
              </a:ext>
            </a:extLst>
          </p:cNvPr>
          <p:cNvCxnSpPr>
            <a:cxnSpLocks/>
          </p:cNvCxnSpPr>
          <p:nvPr/>
        </p:nvCxnSpPr>
        <p:spPr>
          <a:xfrm>
            <a:off x="6344119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AC6F4-5938-4DB0-AEDC-91ED02703B53}"/>
              </a:ext>
            </a:extLst>
          </p:cNvPr>
          <p:cNvSpPr/>
          <p:nvPr/>
        </p:nvSpPr>
        <p:spPr>
          <a:xfrm>
            <a:off x="2574151" y="5578428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65D522-3976-41BD-91AC-A2F80541F6C8}"/>
              </a:ext>
            </a:extLst>
          </p:cNvPr>
          <p:cNvSpPr/>
          <p:nvPr/>
        </p:nvSpPr>
        <p:spPr>
          <a:xfrm>
            <a:off x="3000826" y="6009145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0B9C82-7024-401A-A393-939259453DEB}"/>
              </a:ext>
            </a:extLst>
          </p:cNvPr>
          <p:cNvSpPr/>
          <p:nvPr/>
        </p:nvSpPr>
        <p:spPr>
          <a:xfrm>
            <a:off x="7337442" y="5594906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8A5D6B-D1A3-6C6C-2447-F154ABBEEDC3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D5A08CE-F20C-EB9A-0A31-64FFC9CF8059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C1B358-29BC-311C-3D0C-FF04BF39E9C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61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394FB-194F-4C10-BDBE-3A0D24A53D64}"/>
              </a:ext>
            </a:extLst>
          </p:cNvPr>
          <p:cNvSpPr/>
          <p:nvPr/>
        </p:nvSpPr>
        <p:spPr>
          <a:xfrm>
            <a:off x="2163129" y="5150457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07FE2-A211-43B3-B904-B8D2905DB2D5}"/>
              </a:ext>
            </a:extLst>
          </p:cNvPr>
          <p:cNvSpPr/>
          <p:nvPr/>
        </p:nvSpPr>
        <p:spPr>
          <a:xfrm>
            <a:off x="4961232" y="5241962"/>
            <a:ext cx="1371598" cy="111543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Grille pain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26D5FD6-374A-44E7-BCFA-E0AD5E1F7163}"/>
              </a:ext>
            </a:extLst>
          </p:cNvPr>
          <p:cNvCxnSpPr>
            <a:cxnSpLocks/>
          </p:cNvCxnSpPr>
          <p:nvPr/>
        </p:nvCxnSpPr>
        <p:spPr>
          <a:xfrm>
            <a:off x="4083534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61AB72F-C63E-452A-BF18-119D17CB2796}"/>
              </a:ext>
            </a:extLst>
          </p:cNvPr>
          <p:cNvCxnSpPr>
            <a:cxnSpLocks/>
          </p:cNvCxnSpPr>
          <p:nvPr/>
        </p:nvCxnSpPr>
        <p:spPr>
          <a:xfrm>
            <a:off x="4080183" y="6209680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3D6FEC8-39CB-439F-879F-ADE34C42D52C}"/>
              </a:ext>
            </a:extLst>
          </p:cNvPr>
          <p:cNvCxnSpPr>
            <a:cxnSpLocks/>
          </p:cNvCxnSpPr>
          <p:nvPr/>
        </p:nvCxnSpPr>
        <p:spPr>
          <a:xfrm>
            <a:off x="4080183" y="5377924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3A5A0D7-41AB-4095-8326-64A36881ABE1}"/>
              </a:ext>
            </a:extLst>
          </p:cNvPr>
          <p:cNvCxnSpPr>
            <a:cxnSpLocks/>
          </p:cNvCxnSpPr>
          <p:nvPr/>
        </p:nvCxnSpPr>
        <p:spPr>
          <a:xfrm>
            <a:off x="6344119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AC6F4-5938-4DB0-AEDC-91ED02703B53}"/>
              </a:ext>
            </a:extLst>
          </p:cNvPr>
          <p:cNvSpPr/>
          <p:nvPr/>
        </p:nvSpPr>
        <p:spPr>
          <a:xfrm>
            <a:off x="2574151" y="5578428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65D522-3976-41BD-91AC-A2F80541F6C8}"/>
              </a:ext>
            </a:extLst>
          </p:cNvPr>
          <p:cNvSpPr/>
          <p:nvPr/>
        </p:nvSpPr>
        <p:spPr>
          <a:xfrm>
            <a:off x="3000826" y="6009145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0B9C82-7024-401A-A393-939259453DEB}"/>
              </a:ext>
            </a:extLst>
          </p:cNvPr>
          <p:cNvSpPr/>
          <p:nvPr/>
        </p:nvSpPr>
        <p:spPr>
          <a:xfrm>
            <a:off x="7337442" y="5594906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pic>
        <p:nvPicPr>
          <p:cNvPr id="30" name="Picture 2" descr="Attention au grille-pain : risques d’électrocution à la maison!">
            <a:extLst>
              <a:ext uri="{FF2B5EF4-FFF2-40B4-BE49-F238E27FC236}">
                <a16:creationId xmlns:a16="http://schemas.microsoft.com/office/drawing/2014/main" id="{F66FC3FB-F7A7-4706-890A-EDD24687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65" y="1852596"/>
            <a:ext cx="3134880" cy="1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65F24B-268E-4774-BD66-6173039254CC}"/>
              </a:ext>
            </a:extLst>
          </p:cNvPr>
          <p:cNvSpPr/>
          <p:nvPr/>
        </p:nvSpPr>
        <p:spPr>
          <a:xfrm>
            <a:off x="7489911" y="3615279"/>
            <a:ext cx="1299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Lemasdeclunis.fr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C51A6BE-F0E4-CED6-DBA3-8C231FAB3BE2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D9DE35-5D69-0942-594C-8A183CBA6288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A7C1A1-BE6A-24A2-D0A6-665DBB16738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7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394FB-194F-4C10-BDBE-3A0D24A53D64}"/>
              </a:ext>
            </a:extLst>
          </p:cNvPr>
          <p:cNvSpPr/>
          <p:nvPr/>
        </p:nvSpPr>
        <p:spPr>
          <a:xfrm>
            <a:off x="2163129" y="5150457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07FE2-A211-43B3-B904-B8D2905DB2D5}"/>
              </a:ext>
            </a:extLst>
          </p:cNvPr>
          <p:cNvSpPr/>
          <p:nvPr/>
        </p:nvSpPr>
        <p:spPr>
          <a:xfrm>
            <a:off x="4961232" y="5241962"/>
            <a:ext cx="1371598" cy="111543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Grille pain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26D5FD6-374A-44E7-BCFA-E0AD5E1F7163}"/>
              </a:ext>
            </a:extLst>
          </p:cNvPr>
          <p:cNvCxnSpPr>
            <a:cxnSpLocks/>
          </p:cNvCxnSpPr>
          <p:nvPr/>
        </p:nvCxnSpPr>
        <p:spPr>
          <a:xfrm>
            <a:off x="4083534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61AB72F-C63E-452A-BF18-119D17CB2796}"/>
              </a:ext>
            </a:extLst>
          </p:cNvPr>
          <p:cNvCxnSpPr>
            <a:cxnSpLocks/>
          </p:cNvCxnSpPr>
          <p:nvPr/>
        </p:nvCxnSpPr>
        <p:spPr>
          <a:xfrm>
            <a:off x="4080183" y="6209680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3D6FEC8-39CB-439F-879F-ADE34C42D52C}"/>
              </a:ext>
            </a:extLst>
          </p:cNvPr>
          <p:cNvCxnSpPr>
            <a:cxnSpLocks/>
          </p:cNvCxnSpPr>
          <p:nvPr/>
        </p:nvCxnSpPr>
        <p:spPr>
          <a:xfrm>
            <a:off x="4080183" y="5377924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3A5A0D7-41AB-4095-8326-64A36881ABE1}"/>
              </a:ext>
            </a:extLst>
          </p:cNvPr>
          <p:cNvCxnSpPr>
            <a:cxnSpLocks/>
          </p:cNvCxnSpPr>
          <p:nvPr/>
        </p:nvCxnSpPr>
        <p:spPr>
          <a:xfrm>
            <a:off x="6344119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AC6F4-5938-4DB0-AEDC-91ED02703B53}"/>
              </a:ext>
            </a:extLst>
          </p:cNvPr>
          <p:cNvSpPr/>
          <p:nvPr/>
        </p:nvSpPr>
        <p:spPr>
          <a:xfrm>
            <a:off x="2574151" y="5578428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65D522-3976-41BD-91AC-A2F80541F6C8}"/>
              </a:ext>
            </a:extLst>
          </p:cNvPr>
          <p:cNvSpPr/>
          <p:nvPr/>
        </p:nvSpPr>
        <p:spPr>
          <a:xfrm>
            <a:off x="3000826" y="6009145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0B9C82-7024-401A-A393-939259453DEB}"/>
              </a:ext>
            </a:extLst>
          </p:cNvPr>
          <p:cNvSpPr/>
          <p:nvPr/>
        </p:nvSpPr>
        <p:spPr>
          <a:xfrm>
            <a:off x="7337442" y="5594906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pic>
        <p:nvPicPr>
          <p:cNvPr id="30" name="Picture 2" descr="Attention au grille-pain : risques d’électrocution à la maison!">
            <a:extLst>
              <a:ext uri="{FF2B5EF4-FFF2-40B4-BE49-F238E27FC236}">
                <a16:creationId xmlns:a16="http://schemas.microsoft.com/office/drawing/2014/main" id="{F66FC3FB-F7A7-4706-890A-EDD24687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65" y="1852596"/>
            <a:ext cx="3134880" cy="1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65F24B-268E-4774-BD66-6173039254CC}"/>
              </a:ext>
            </a:extLst>
          </p:cNvPr>
          <p:cNvSpPr/>
          <p:nvPr/>
        </p:nvSpPr>
        <p:spPr>
          <a:xfrm>
            <a:off x="7489911" y="3615279"/>
            <a:ext cx="1299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Lemasdeclunis.fr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C0970-D6B1-4872-BFA5-532F5212DA5F}"/>
              </a:ext>
            </a:extLst>
          </p:cNvPr>
          <p:cNvSpPr/>
          <p:nvPr/>
        </p:nvSpPr>
        <p:spPr>
          <a:xfrm>
            <a:off x="1487055" y="2474683"/>
            <a:ext cx="1924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 = </a:t>
            </a:r>
            <a:r>
              <a:rPr lang="fr-FR" sz="2000" dirty="0" err="1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cte</a:t>
            </a:r>
            <a:endParaRPr lang="fr-FR" sz="2000" dirty="0">
              <a:solidFill>
                <a:schemeClr val="bg1">
                  <a:lumMod val="75000"/>
                </a:schemeClr>
              </a:solidFill>
              <a:latin typeface="Arial Nova Light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BED86A-9D53-4C83-A6FA-FE0F515C50C9}"/>
              </a:ext>
            </a:extLst>
          </p:cNvPr>
          <p:cNvSpPr/>
          <p:nvPr/>
        </p:nvSpPr>
        <p:spPr>
          <a:xfrm>
            <a:off x="1487055" y="2021391"/>
            <a:ext cx="3239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 = f(épaisseur, forme…)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8D1785-A818-458D-A794-B57CCD171E74}"/>
              </a:ext>
            </a:extLst>
          </p:cNvPr>
          <p:cNvSpPr/>
          <p:nvPr/>
        </p:nvSpPr>
        <p:spPr>
          <a:xfrm>
            <a:off x="1487055" y="2958936"/>
            <a:ext cx="2535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4"/>
                </a:solidFill>
                <a:latin typeface="Arial Nova Light" panose="020B0604020202020204" pitchFamily="34" charset="0"/>
              </a:rPr>
              <a:t>Temps</a:t>
            </a:r>
            <a:r>
              <a:rPr lang="fr-FR" sz="2000" dirty="0">
                <a:solidFill>
                  <a:schemeClr val="accent4"/>
                </a:solidFill>
                <a:latin typeface="Arial Nova Light" panose="020B0604020202020204" pitchFamily="34" charset="0"/>
              </a:rPr>
              <a:t> = à faire varier</a:t>
            </a:r>
          </a:p>
        </p:txBody>
      </p:sp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BF23C-87CA-41FA-8525-3FDD9A3952E5}"/>
              </a:ext>
            </a:extLst>
          </p:cNvPr>
          <p:cNvSpPr/>
          <p:nvPr/>
        </p:nvSpPr>
        <p:spPr>
          <a:xfrm>
            <a:off x="7570065" y="4061923"/>
            <a:ext cx="1156326" cy="1088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80AAE0-87A1-41A4-8815-2E43D6802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40" y="4014168"/>
            <a:ext cx="1217351" cy="12224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EBA3D91-9F6D-44E7-AF95-3D0FD07B4EA3}"/>
              </a:ext>
            </a:extLst>
          </p:cNvPr>
          <p:cNvSpPr/>
          <p:nvPr/>
        </p:nvSpPr>
        <p:spPr>
          <a:xfrm>
            <a:off x="7475941" y="4859841"/>
            <a:ext cx="963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accent4"/>
                </a:solidFill>
                <a:latin typeface="Interstate" panose="00000400000000000000" pitchFamily="2" charset="0"/>
              </a:rPr>
              <a:t>Temps OK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3208609-62A0-4577-40C1-DB93C78EF47C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AC0A17-D0A9-9B1D-7A7D-EA6AB6558089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19D58-46EA-BD2C-1447-FC8259A04E51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20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BE394FB-194F-4C10-BDBE-3A0D24A53D64}"/>
              </a:ext>
            </a:extLst>
          </p:cNvPr>
          <p:cNvSpPr/>
          <p:nvPr/>
        </p:nvSpPr>
        <p:spPr>
          <a:xfrm>
            <a:off x="2163129" y="5150457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07FE2-A211-43B3-B904-B8D2905DB2D5}"/>
              </a:ext>
            </a:extLst>
          </p:cNvPr>
          <p:cNvSpPr/>
          <p:nvPr/>
        </p:nvSpPr>
        <p:spPr>
          <a:xfrm>
            <a:off x="4961232" y="5241962"/>
            <a:ext cx="1371598" cy="111543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Grille pain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26D5FD6-374A-44E7-BCFA-E0AD5E1F7163}"/>
              </a:ext>
            </a:extLst>
          </p:cNvPr>
          <p:cNvCxnSpPr>
            <a:cxnSpLocks/>
          </p:cNvCxnSpPr>
          <p:nvPr/>
        </p:nvCxnSpPr>
        <p:spPr>
          <a:xfrm>
            <a:off x="4083534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61AB72F-C63E-452A-BF18-119D17CB2796}"/>
              </a:ext>
            </a:extLst>
          </p:cNvPr>
          <p:cNvCxnSpPr>
            <a:cxnSpLocks/>
          </p:cNvCxnSpPr>
          <p:nvPr/>
        </p:nvCxnSpPr>
        <p:spPr>
          <a:xfrm>
            <a:off x="4080183" y="6209680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3D6FEC8-39CB-439F-879F-ADE34C42D52C}"/>
              </a:ext>
            </a:extLst>
          </p:cNvPr>
          <p:cNvCxnSpPr>
            <a:cxnSpLocks/>
          </p:cNvCxnSpPr>
          <p:nvPr/>
        </p:nvCxnSpPr>
        <p:spPr>
          <a:xfrm>
            <a:off x="4080183" y="5377924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3A5A0D7-41AB-4095-8326-64A36881ABE1}"/>
              </a:ext>
            </a:extLst>
          </p:cNvPr>
          <p:cNvCxnSpPr>
            <a:cxnSpLocks/>
          </p:cNvCxnSpPr>
          <p:nvPr/>
        </p:nvCxnSpPr>
        <p:spPr>
          <a:xfrm>
            <a:off x="6344119" y="5804998"/>
            <a:ext cx="88104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AC6F4-5938-4DB0-AEDC-91ED02703B53}"/>
              </a:ext>
            </a:extLst>
          </p:cNvPr>
          <p:cNvSpPr/>
          <p:nvPr/>
        </p:nvSpPr>
        <p:spPr>
          <a:xfrm>
            <a:off x="2574151" y="5578428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65D522-3976-41BD-91AC-A2F80541F6C8}"/>
              </a:ext>
            </a:extLst>
          </p:cNvPr>
          <p:cNvSpPr/>
          <p:nvPr/>
        </p:nvSpPr>
        <p:spPr>
          <a:xfrm>
            <a:off x="3000826" y="6009145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0B9C82-7024-401A-A393-939259453DEB}"/>
              </a:ext>
            </a:extLst>
          </p:cNvPr>
          <p:cNvSpPr/>
          <p:nvPr/>
        </p:nvSpPr>
        <p:spPr>
          <a:xfrm>
            <a:off x="7337442" y="5594906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pic>
        <p:nvPicPr>
          <p:cNvPr id="30" name="Picture 2" descr="Attention au grille-pain : risques d’électrocution à la maison!">
            <a:extLst>
              <a:ext uri="{FF2B5EF4-FFF2-40B4-BE49-F238E27FC236}">
                <a16:creationId xmlns:a16="http://schemas.microsoft.com/office/drawing/2014/main" id="{F66FC3FB-F7A7-4706-890A-EDD24687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65" y="1852596"/>
            <a:ext cx="3134880" cy="17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65F24B-268E-4774-BD66-6173039254CC}"/>
              </a:ext>
            </a:extLst>
          </p:cNvPr>
          <p:cNvSpPr/>
          <p:nvPr/>
        </p:nvSpPr>
        <p:spPr>
          <a:xfrm>
            <a:off x="7489911" y="3615279"/>
            <a:ext cx="1299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Lemasdeclunis.fr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C0970-D6B1-4872-BFA5-532F5212DA5F}"/>
              </a:ext>
            </a:extLst>
          </p:cNvPr>
          <p:cNvSpPr/>
          <p:nvPr/>
        </p:nvSpPr>
        <p:spPr>
          <a:xfrm>
            <a:off x="1487055" y="2474683"/>
            <a:ext cx="1924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 = </a:t>
            </a:r>
            <a:r>
              <a:rPr lang="fr-FR" sz="2000" dirty="0" err="1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cte</a:t>
            </a:r>
            <a:endParaRPr lang="fr-FR" sz="2000" dirty="0">
              <a:solidFill>
                <a:schemeClr val="bg1">
                  <a:lumMod val="75000"/>
                </a:schemeClr>
              </a:solidFill>
              <a:latin typeface="Arial Nova Light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BED86A-9D53-4C83-A6FA-FE0F515C50C9}"/>
              </a:ext>
            </a:extLst>
          </p:cNvPr>
          <p:cNvSpPr/>
          <p:nvPr/>
        </p:nvSpPr>
        <p:spPr>
          <a:xfrm>
            <a:off x="1487055" y="2021391"/>
            <a:ext cx="3239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</a:t>
            </a:r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 = f(épaisseur, forme…)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8D1785-A818-458D-A794-B57CCD171E74}"/>
              </a:ext>
            </a:extLst>
          </p:cNvPr>
          <p:cNvSpPr/>
          <p:nvPr/>
        </p:nvSpPr>
        <p:spPr>
          <a:xfrm>
            <a:off x="1487055" y="2958936"/>
            <a:ext cx="2535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4"/>
                </a:solidFill>
                <a:latin typeface="Arial Nova Light" panose="020B0604020202020204" pitchFamily="34" charset="0"/>
              </a:rPr>
              <a:t>Temps</a:t>
            </a:r>
            <a:r>
              <a:rPr lang="fr-FR" sz="2000" dirty="0">
                <a:solidFill>
                  <a:schemeClr val="accent4"/>
                </a:solidFill>
                <a:latin typeface="Arial Nova Light" panose="020B0604020202020204" pitchFamily="34" charset="0"/>
              </a:rPr>
              <a:t> = à faire varier</a:t>
            </a:r>
          </a:p>
        </p:txBody>
      </p:sp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BF23C-87CA-41FA-8525-3FDD9A3952E5}"/>
              </a:ext>
            </a:extLst>
          </p:cNvPr>
          <p:cNvSpPr/>
          <p:nvPr/>
        </p:nvSpPr>
        <p:spPr>
          <a:xfrm>
            <a:off x="7570065" y="4061923"/>
            <a:ext cx="1156326" cy="1088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80AAE0-87A1-41A4-8815-2E43D6802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40" y="4014168"/>
            <a:ext cx="1217351" cy="12224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EBA3D91-9F6D-44E7-AF95-3D0FD07B4EA3}"/>
              </a:ext>
            </a:extLst>
          </p:cNvPr>
          <p:cNvSpPr/>
          <p:nvPr/>
        </p:nvSpPr>
        <p:spPr>
          <a:xfrm>
            <a:off x="7475941" y="4859841"/>
            <a:ext cx="963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accent4"/>
                </a:solidFill>
                <a:latin typeface="Interstate" panose="00000400000000000000" pitchFamily="2" charset="0"/>
              </a:rPr>
              <a:t>Temps OK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5B9A9E-4184-4632-95C5-79CAFAB76E47}"/>
              </a:ext>
            </a:extLst>
          </p:cNvPr>
          <p:cNvSpPr/>
          <p:nvPr/>
        </p:nvSpPr>
        <p:spPr>
          <a:xfrm>
            <a:off x="1306399" y="3983208"/>
            <a:ext cx="439049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2000" b="1" i="1" dirty="0">
                <a:solidFill>
                  <a:srgbClr val="00B050"/>
                </a:solidFill>
                <a:latin typeface="Calibri" panose="020F0502020204030204" pitchFamily="34" charset="0"/>
              </a:rPr>
              <a:t>Et si on change certains paramètres ? </a:t>
            </a:r>
            <a:endParaRPr lang="fr-FR" i="1" dirty="0">
              <a:solidFill>
                <a:srgbClr val="00B050"/>
              </a:solidFill>
              <a:latin typeface="Lucida Sans" panose="020B0602030504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009333-5076-18A5-7800-147C48A3E4CE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E31858B-5723-53D0-9CC8-55DA9FC7EBB8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627698-C0CC-EA47-F18C-392A5C0022C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69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BEB74-4BC0-4C50-9A6B-06043DB2609A}"/>
              </a:ext>
            </a:extLst>
          </p:cNvPr>
          <p:cNvSpPr/>
          <p:nvPr/>
        </p:nvSpPr>
        <p:spPr>
          <a:xfrm>
            <a:off x="2527436" y="2779776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FD218-7705-43A3-BCE4-2F37F862B009}"/>
              </a:ext>
            </a:extLst>
          </p:cNvPr>
          <p:cNvSpPr/>
          <p:nvPr/>
        </p:nvSpPr>
        <p:spPr>
          <a:xfrm>
            <a:off x="5325539" y="2871281"/>
            <a:ext cx="1371598" cy="11154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800" dirty="0"/>
              <a:t>Grille pain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788C708-F1F8-42BD-A20A-05866224F1EC}"/>
              </a:ext>
            </a:extLst>
          </p:cNvPr>
          <p:cNvCxnSpPr>
            <a:cxnSpLocks/>
          </p:cNvCxnSpPr>
          <p:nvPr/>
        </p:nvCxnSpPr>
        <p:spPr>
          <a:xfrm>
            <a:off x="4447841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A6FCDC-3449-4421-82E3-60573BA2EDD7}"/>
              </a:ext>
            </a:extLst>
          </p:cNvPr>
          <p:cNvCxnSpPr>
            <a:cxnSpLocks/>
          </p:cNvCxnSpPr>
          <p:nvPr/>
        </p:nvCxnSpPr>
        <p:spPr>
          <a:xfrm>
            <a:off x="4444490" y="3838999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52D6539-F0B1-43DB-8E2F-9F2633C92D0A}"/>
              </a:ext>
            </a:extLst>
          </p:cNvPr>
          <p:cNvCxnSpPr>
            <a:cxnSpLocks/>
          </p:cNvCxnSpPr>
          <p:nvPr/>
        </p:nvCxnSpPr>
        <p:spPr>
          <a:xfrm>
            <a:off x="4444490" y="3007243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C16E3AF-2C00-4CCA-B8D0-5E8E1C6F8379}"/>
              </a:ext>
            </a:extLst>
          </p:cNvPr>
          <p:cNvCxnSpPr>
            <a:cxnSpLocks/>
          </p:cNvCxnSpPr>
          <p:nvPr/>
        </p:nvCxnSpPr>
        <p:spPr>
          <a:xfrm>
            <a:off x="6697137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99F9ED-7F17-4E36-A99C-24D4839550C1}"/>
              </a:ext>
            </a:extLst>
          </p:cNvPr>
          <p:cNvSpPr/>
          <p:nvPr/>
        </p:nvSpPr>
        <p:spPr>
          <a:xfrm>
            <a:off x="2938458" y="3207747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D6888B-C16D-423B-833C-AF04001238A6}"/>
              </a:ext>
            </a:extLst>
          </p:cNvPr>
          <p:cNvSpPr/>
          <p:nvPr/>
        </p:nvSpPr>
        <p:spPr>
          <a:xfrm>
            <a:off x="3365133" y="3638464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8F0F-3F62-49FC-BE66-8BE8D4D432C1}"/>
              </a:ext>
            </a:extLst>
          </p:cNvPr>
          <p:cNvSpPr/>
          <p:nvPr/>
        </p:nvSpPr>
        <p:spPr>
          <a:xfrm>
            <a:off x="7701749" y="3224225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74AC06-FE0F-4AE7-816A-2BAF1B6ED6E5}"/>
              </a:ext>
            </a:extLst>
          </p:cNvPr>
          <p:cNvSpPr/>
          <p:nvPr/>
        </p:nvSpPr>
        <p:spPr>
          <a:xfrm>
            <a:off x="5325539" y="4299931"/>
            <a:ext cx="1371598" cy="54794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6"/>
                </a:solidFill>
              </a:rPr>
              <a:t>Mesure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D1C9524-4DE6-4F46-AB5F-100294BB8E6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697137" y="4573904"/>
            <a:ext cx="1371598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87E836E-7631-4540-BE90-7B5A2A6E6BB0}"/>
              </a:ext>
            </a:extLst>
          </p:cNvPr>
          <p:cNvCxnSpPr>
            <a:cxnSpLocks/>
          </p:cNvCxnSpPr>
          <p:nvPr/>
        </p:nvCxnSpPr>
        <p:spPr>
          <a:xfrm>
            <a:off x="8068735" y="3838999"/>
            <a:ext cx="0" cy="734905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BEAF379-7FAD-8002-AC63-4EDE8661C07D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30F1703-CFA8-D879-00E0-059F4BACF97E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A0FD19-0D0F-6677-35B7-4B740B1559F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22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BEB74-4BC0-4C50-9A6B-06043DB2609A}"/>
              </a:ext>
            </a:extLst>
          </p:cNvPr>
          <p:cNvSpPr/>
          <p:nvPr/>
        </p:nvSpPr>
        <p:spPr>
          <a:xfrm>
            <a:off x="2527436" y="2779776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FD218-7705-43A3-BCE4-2F37F862B009}"/>
              </a:ext>
            </a:extLst>
          </p:cNvPr>
          <p:cNvSpPr/>
          <p:nvPr/>
        </p:nvSpPr>
        <p:spPr>
          <a:xfrm>
            <a:off x="5325539" y="2871281"/>
            <a:ext cx="1371598" cy="11154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800" dirty="0"/>
              <a:t>Grille pain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788C708-F1F8-42BD-A20A-05866224F1EC}"/>
              </a:ext>
            </a:extLst>
          </p:cNvPr>
          <p:cNvCxnSpPr>
            <a:cxnSpLocks/>
          </p:cNvCxnSpPr>
          <p:nvPr/>
        </p:nvCxnSpPr>
        <p:spPr>
          <a:xfrm>
            <a:off x="4447841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A6FCDC-3449-4421-82E3-60573BA2EDD7}"/>
              </a:ext>
            </a:extLst>
          </p:cNvPr>
          <p:cNvCxnSpPr>
            <a:cxnSpLocks/>
          </p:cNvCxnSpPr>
          <p:nvPr/>
        </p:nvCxnSpPr>
        <p:spPr>
          <a:xfrm>
            <a:off x="4444490" y="3838999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52D6539-F0B1-43DB-8E2F-9F2633C92D0A}"/>
              </a:ext>
            </a:extLst>
          </p:cNvPr>
          <p:cNvCxnSpPr>
            <a:cxnSpLocks/>
          </p:cNvCxnSpPr>
          <p:nvPr/>
        </p:nvCxnSpPr>
        <p:spPr>
          <a:xfrm>
            <a:off x="4444490" y="3007243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C16E3AF-2C00-4CCA-B8D0-5E8E1C6F8379}"/>
              </a:ext>
            </a:extLst>
          </p:cNvPr>
          <p:cNvCxnSpPr>
            <a:cxnSpLocks/>
          </p:cNvCxnSpPr>
          <p:nvPr/>
        </p:nvCxnSpPr>
        <p:spPr>
          <a:xfrm>
            <a:off x="6697137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99F9ED-7F17-4E36-A99C-24D4839550C1}"/>
              </a:ext>
            </a:extLst>
          </p:cNvPr>
          <p:cNvSpPr/>
          <p:nvPr/>
        </p:nvSpPr>
        <p:spPr>
          <a:xfrm>
            <a:off x="2938458" y="3207747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D6888B-C16D-423B-833C-AF04001238A6}"/>
              </a:ext>
            </a:extLst>
          </p:cNvPr>
          <p:cNvSpPr/>
          <p:nvPr/>
        </p:nvSpPr>
        <p:spPr>
          <a:xfrm>
            <a:off x="3365133" y="3638464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8F0F-3F62-49FC-BE66-8BE8D4D432C1}"/>
              </a:ext>
            </a:extLst>
          </p:cNvPr>
          <p:cNvSpPr/>
          <p:nvPr/>
        </p:nvSpPr>
        <p:spPr>
          <a:xfrm>
            <a:off x="7701749" y="3224225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74AC06-FE0F-4AE7-816A-2BAF1B6ED6E5}"/>
              </a:ext>
            </a:extLst>
          </p:cNvPr>
          <p:cNvSpPr/>
          <p:nvPr/>
        </p:nvSpPr>
        <p:spPr>
          <a:xfrm>
            <a:off x="5325539" y="4299931"/>
            <a:ext cx="1371598" cy="54794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6"/>
                </a:solidFill>
              </a:rPr>
              <a:t>Mesure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D1C9524-4DE6-4F46-AB5F-100294BB8E6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697137" y="4573904"/>
            <a:ext cx="1371598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87E836E-7631-4540-BE90-7B5A2A6E6BB0}"/>
              </a:ext>
            </a:extLst>
          </p:cNvPr>
          <p:cNvCxnSpPr>
            <a:cxnSpLocks/>
          </p:cNvCxnSpPr>
          <p:nvPr/>
        </p:nvCxnSpPr>
        <p:spPr>
          <a:xfrm>
            <a:off x="8068735" y="3838999"/>
            <a:ext cx="0" cy="734905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CA71F7-3C20-4FB9-8081-AB9DAFEC2DEA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459619" y="4573905"/>
            <a:ext cx="3865920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110D69F-DF2C-4225-ABF4-DAF335DB7AB2}"/>
              </a:ext>
            </a:extLst>
          </p:cNvPr>
          <p:cNvSpPr/>
          <p:nvPr/>
        </p:nvSpPr>
        <p:spPr>
          <a:xfrm>
            <a:off x="426275" y="2501134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50000"/>
                  </a:schemeClr>
                </a:solidFill>
              </a:rPr>
              <a:t>Consigne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5C071A3-F470-4437-A8E2-2110B8F7A78C}"/>
              </a:ext>
            </a:extLst>
          </p:cNvPr>
          <p:cNvGrpSpPr/>
          <p:nvPr/>
        </p:nvGrpSpPr>
        <p:grpSpPr>
          <a:xfrm>
            <a:off x="735982" y="3151184"/>
            <a:ext cx="1807408" cy="1422720"/>
            <a:chOff x="970963" y="4657045"/>
            <a:chExt cx="1807408" cy="1422720"/>
          </a:xfrm>
        </p:grpSpPr>
        <p:sp>
          <p:nvSpPr>
            <p:cNvPr id="53" name="Organigramme : Jonction de sommaire 52">
              <a:extLst>
                <a:ext uri="{FF2B5EF4-FFF2-40B4-BE49-F238E27FC236}">
                  <a16:creationId xmlns:a16="http://schemas.microsoft.com/office/drawing/2014/main" id="{AEDB7433-C32D-419F-B37C-E44B18C7FF95}"/>
                </a:ext>
              </a:extLst>
            </p:cNvPr>
            <p:cNvSpPr/>
            <p:nvPr/>
          </p:nvSpPr>
          <p:spPr>
            <a:xfrm>
              <a:off x="1290155" y="4728757"/>
              <a:ext cx="808890" cy="757893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3ADE139-DE28-4865-BC0A-D646F63EA1BF}"/>
                </a:ext>
              </a:extLst>
            </p:cNvPr>
            <p:cNvCxnSpPr>
              <a:stCxn id="53" idx="6"/>
            </p:cNvCxnSpPr>
            <p:nvPr/>
          </p:nvCxnSpPr>
          <p:spPr>
            <a:xfrm flipV="1">
              <a:off x="2099045" y="5107703"/>
              <a:ext cx="679326" cy="1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1351D6CE-1FED-42F9-88F5-002D463AB0A0}"/>
                </a:ext>
              </a:extLst>
            </p:cNvPr>
            <p:cNvCxnSpPr>
              <a:cxnSpLocks/>
            </p:cNvCxnSpPr>
            <p:nvPr/>
          </p:nvCxnSpPr>
          <p:spPr>
            <a:xfrm>
              <a:off x="970963" y="4663482"/>
              <a:ext cx="337451" cy="276696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8957E04B-2761-41F5-B847-BB69B242A349}"/>
                </a:ext>
              </a:extLst>
            </p:cNvPr>
            <p:cNvCxnSpPr>
              <a:cxnSpLocks/>
              <a:endCxn id="53" idx="4"/>
            </p:cNvCxnSpPr>
            <p:nvPr/>
          </p:nvCxnSpPr>
          <p:spPr>
            <a:xfrm flipV="1">
              <a:off x="1694600" y="5486650"/>
              <a:ext cx="0" cy="593115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F584320-CDD0-4877-A6A8-E794E19F6FB6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6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6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9D476F-0CB6-483C-B741-8F7A86D62F03}"/>
                </a:ext>
              </a:extLst>
            </p:cNvPr>
            <p:cNvSpPr/>
            <p:nvPr/>
          </p:nvSpPr>
          <p:spPr>
            <a:xfrm>
              <a:off x="1272789" y="4934044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FC2442-97C6-46D0-8435-CD709E85D946}"/>
                </a:ext>
              </a:extLst>
            </p:cNvPr>
            <p:cNvSpPr/>
            <p:nvPr/>
          </p:nvSpPr>
          <p:spPr>
            <a:xfrm>
              <a:off x="1563795" y="5133554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20BC5F32-6DA5-4A58-86AE-4F5E76EF5245}"/>
              </a:ext>
            </a:extLst>
          </p:cNvPr>
          <p:cNvSpPr/>
          <p:nvPr/>
        </p:nvSpPr>
        <p:spPr>
          <a:xfrm>
            <a:off x="2696266" y="3313403"/>
            <a:ext cx="118629" cy="673316"/>
          </a:xfrm>
          <a:prstGeom prst="leftBrace">
            <a:avLst>
              <a:gd name="adj1" fmla="val 106442"/>
              <a:gd name="adj2" fmla="val 46233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9010A6-288C-5009-04E9-A0A33D86A697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93837B-9517-3C04-9239-25EBA7AA1930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07D88-4218-F4C8-C499-778AA514BB07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650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BEB74-4BC0-4C50-9A6B-06043DB2609A}"/>
              </a:ext>
            </a:extLst>
          </p:cNvPr>
          <p:cNvSpPr/>
          <p:nvPr/>
        </p:nvSpPr>
        <p:spPr>
          <a:xfrm>
            <a:off x="2527436" y="2779776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FD218-7705-43A3-BCE4-2F37F862B009}"/>
              </a:ext>
            </a:extLst>
          </p:cNvPr>
          <p:cNvSpPr/>
          <p:nvPr/>
        </p:nvSpPr>
        <p:spPr>
          <a:xfrm>
            <a:off x="5325539" y="2871281"/>
            <a:ext cx="1371598" cy="11154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800" dirty="0"/>
              <a:t>Grille pain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788C708-F1F8-42BD-A20A-05866224F1EC}"/>
              </a:ext>
            </a:extLst>
          </p:cNvPr>
          <p:cNvCxnSpPr>
            <a:cxnSpLocks/>
          </p:cNvCxnSpPr>
          <p:nvPr/>
        </p:nvCxnSpPr>
        <p:spPr>
          <a:xfrm>
            <a:off x="4447841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A6FCDC-3449-4421-82E3-60573BA2EDD7}"/>
              </a:ext>
            </a:extLst>
          </p:cNvPr>
          <p:cNvCxnSpPr>
            <a:cxnSpLocks/>
          </p:cNvCxnSpPr>
          <p:nvPr/>
        </p:nvCxnSpPr>
        <p:spPr>
          <a:xfrm>
            <a:off x="4444490" y="3838999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52D6539-F0B1-43DB-8E2F-9F2633C92D0A}"/>
              </a:ext>
            </a:extLst>
          </p:cNvPr>
          <p:cNvCxnSpPr>
            <a:cxnSpLocks/>
          </p:cNvCxnSpPr>
          <p:nvPr/>
        </p:nvCxnSpPr>
        <p:spPr>
          <a:xfrm>
            <a:off x="4444490" y="3007243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C16E3AF-2C00-4CCA-B8D0-5E8E1C6F8379}"/>
              </a:ext>
            </a:extLst>
          </p:cNvPr>
          <p:cNvCxnSpPr>
            <a:cxnSpLocks/>
          </p:cNvCxnSpPr>
          <p:nvPr/>
        </p:nvCxnSpPr>
        <p:spPr>
          <a:xfrm>
            <a:off x="6697137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99F9ED-7F17-4E36-A99C-24D4839550C1}"/>
              </a:ext>
            </a:extLst>
          </p:cNvPr>
          <p:cNvSpPr/>
          <p:nvPr/>
        </p:nvSpPr>
        <p:spPr>
          <a:xfrm>
            <a:off x="2938458" y="3207747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D6888B-C16D-423B-833C-AF04001238A6}"/>
              </a:ext>
            </a:extLst>
          </p:cNvPr>
          <p:cNvSpPr/>
          <p:nvPr/>
        </p:nvSpPr>
        <p:spPr>
          <a:xfrm>
            <a:off x="3365133" y="3638464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8F0F-3F62-49FC-BE66-8BE8D4D432C1}"/>
              </a:ext>
            </a:extLst>
          </p:cNvPr>
          <p:cNvSpPr/>
          <p:nvPr/>
        </p:nvSpPr>
        <p:spPr>
          <a:xfrm>
            <a:off x="7701749" y="3224225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74AC06-FE0F-4AE7-816A-2BAF1B6ED6E5}"/>
              </a:ext>
            </a:extLst>
          </p:cNvPr>
          <p:cNvSpPr/>
          <p:nvPr/>
        </p:nvSpPr>
        <p:spPr>
          <a:xfrm>
            <a:off x="5325539" y="4299931"/>
            <a:ext cx="1371598" cy="54794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6"/>
                </a:solidFill>
              </a:rPr>
              <a:t>Mesure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D1C9524-4DE6-4F46-AB5F-100294BB8E6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697137" y="4573904"/>
            <a:ext cx="1371598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87E836E-7631-4540-BE90-7B5A2A6E6BB0}"/>
              </a:ext>
            </a:extLst>
          </p:cNvPr>
          <p:cNvCxnSpPr>
            <a:cxnSpLocks/>
          </p:cNvCxnSpPr>
          <p:nvPr/>
        </p:nvCxnSpPr>
        <p:spPr>
          <a:xfrm>
            <a:off x="8068735" y="3838999"/>
            <a:ext cx="0" cy="734905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BFDA18B-C52F-49A0-BC2F-E0E302567DAA}"/>
              </a:ext>
            </a:extLst>
          </p:cNvPr>
          <p:cNvSpPr/>
          <p:nvPr/>
        </p:nvSpPr>
        <p:spPr>
          <a:xfrm>
            <a:off x="7082059" y="4112239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Couleur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CA71F7-3C20-4FB9-8081-AB9DAFEC2DEA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459619" y="4573905"/>
            <a:ext cx="3865920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110D69F-DF2C-4225-ABF4-DAF335DB7AB2}"/>
              </a:ext>
            </a:extLst>
          </p:cNvPr>
          <p:cNvSpPr/>
          <p:nvPr/>
        </p:nvSpPr>
        <p:spPr>
          <a:xfrm>
            <a:off x="431084" y="2501134"/>
            <a:ext cx="1039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50000"/>
                  </a:schemeClr>
                </a:solidFill>
              </a:rPr>
              <a:t>Couleur </a:t>
            </a:r>
          </a:p>
          <a:p>
            <a:pPr algn="ctr"/>
            <a:r>
              <a:rPr lang="fr-FR" b="1" dirty="0">
                <a:solidFill>
                  <a:schemeClr val="accent3">
                    <a:lumMod val="50000"/>
                  </a:schemeClr>
                </a:solidFill>
              </a:rPr>
              <a:t>attendue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5C071A3-F470-4437-A8E2-2110B8F7A78C}"/>
              </a:ext>
            </a:extLst>
          </p:cNvPr>
          <p:cNvGrpSpPr/>
          <p:nvPr/>
        </p:nvGrpSpPr>
        <p:grpSpPr>
          <a:xfrm>
            <a:off x="735982" y="3151184"/>
            <a:ext cx="1807408" cy="1422720"/>
            <a:chOff x="970963" y="4657045"/>
            <a:chExt cx="1807408" cy="1422720"/>
          </a:xfrm>
        </p:grpSpPr>
        <p:sp>
          <p:nvSpPr>
            <p:cNvPr id="53" name="Organigramme : Jonction de sommaire 52">
              <a:extLst>
                <a:ext uri="{FF2B5EF4-FFF2-40B4-BE49-F238E27FC236}">
                  <a16:creationId xmlns:a16="http://schemas.microsoft.com/office/drawing/2014/main" id="{AEDB7433-C32D-419F-B37C-E44B18C7FF95}"/>
                </a:ext>
              </a:extLst>
            </p:cNvPr>
            <p:cNvSpPr/>
            <p:nvPr/>
          </p:nvSpPr>
          <p:spPr>
            <a:xfrm>
              <a:off x="1290155" y="4728757"/>
              <a:ext cx="808890" cy="757893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3ADE139-DE28-4865-BC0A-D646F63EA1BF}"/>
                </a:ext>
              </a:extLst>
            </p:cNvPr>
            <p:cNvCxnSpPr>
              <a:stCxn id="53" idx="6"/>
            </p:cNvCxnSpPr>
            <p:nvPr/>
          </p:nvCxnSpPr>
          <p:spPr>
            <a:xfrm flipV="1">
              <a:off x="2099045" y="5107703"/>
              <a:ext cx="679326" cy="1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1351D6CE-1FED-42F9-88F5-002D463AB0A0}"/>
                </a:ext>
              </a:extLst>
            </p:cNvPr>
            <p:cNvCxnSpPr>
              <a:cxnSpLocks/>
            </p:cNvCxnSpPr>
            <p:nvPr/>
          </p:nvCxnSpPr>
          <p:spPr>
            <a:xfrm>
              <a:off x="970963" y="4663482"/>
              <a:ext cx="337451" cy="276696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8957E04B-2761-41F5-B847-BB69B242A349}"/>
                </a:ext>
              </a:extLst>
            </p:cNvPr>
            <p:cNvCxnSpPr>
              <a:cxnSpLocks/>
              <a:endCxn id="53" idx="4"/>
            </p:cNvCxnSpPr>
            <p:nvPr/>
          </p:nvCxnSpPr>
          <p:spPr>
            <a:xfrm flipV="1">
              <a:off x="1694600" y="5486650"/>
              <a:ext cx="0" cy="593115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F584320-CDD0-4877-A6A8-E794E19F6FB6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6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6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9D476F-0CB6-483C-B741-8F7A86D62F03}"/>
                </a:ext>
              </a:extLst>
            </p:cNvPr>
            <p:cNvSpPr/>
            <p:nvPr/>
          </p:nvSpPr>
          <p:spPr>
            <a:xfrm>
              <a:off x="1272789" y="4934044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FC2442-97C6-46D0-8435-CD709E85D946}"/>
                </a:ext>
              </a:extLst>
            </p:cNvPr>
            <p:cNvSpPr/>
            <p:nvPr/>
          </p:nvSpPr>
          <p:spPr>
            <a:xfrm>
              <a:off x="1563795" y="5133554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3CA8F-9350-484A-AF07-B9393A6EEDB7}"/>
              </a:ext>
            </a:extLst>
          </p:cNvPr>
          <p:cNvSpPr/>
          <p:nvPr/>
        </p:nvSpPr>
        <p:spPr>
          <a:xfrm>
            <a:off x="1851918" y="4173288"/>
            <a:ext cx="179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Couleur mesurée</a:t>
            </a:r>
          </a:p>
        </p:txBody>
      </p:sp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20BC5F32-6DA5-4A58-86AE-4F5E76EF5245}"/>
              </a:ext>
            </a:extLst>
          </p:cNvPr>
          <p:cNvSpPr/>
          <p:nvPr/>
        </p:nvSpPr>
        <p:spPr>
          <a:xfrm>
            <a:off x="2696266" y="3313403"/>
            <a:ext cx="118629" cy="673316"/>
          </a:xfrm>
          <a:prstGeom prst="leftBrace">
            <a:avLst>
              <a:gd name="adj1" fmla="val 106442"/>
              <a:gd name="adj2" fmla="val 46233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051D2B-894B-8407-55BC-DAFD72CB19B6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4DF6FF-0F29-37CE-833C-86C35063FFE4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4486A-56A2-8887-71A4-DC0395099C19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63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32" name="Picture 4" descr="Résultat de recherche d'images pour &quot;pain grillé&quot;">
            <a:extLst>
              <a:ext uri="{FF2B5EF4-FFF2-40B4-BE49-F238E27FC236}">
                <a16:creationId xmlns:a16="http://schemas.microsoft.com/office/drawing/2014/main" id="{2E1507F1-7622-4B33-B9D2-D34B32F0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908" y="40619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860B-7115-4DE3-B6F7-5616341400A2}"/>
              </a:ext>
            </a:extLst>
          </p:cNvPr>
          <p:cNvSpPr/>
          <p:nvPr/>
        </p:nvSpPr>
        <p:spPr>
          <a:xfrm>
            <a:off x="10547921" y="5788784"/>
            <a:ext cx="1107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Topsante.com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7BEB74-4BC0-4C50-9A6B-06043DB2609A}"/>
              </a:ext>
            </a:extLst>
          </p:cNvPr>
          <p:cNvSpPr/>
          <p:nvPr/>
        </p:nvSpPr>
        <p:spPr>
          <a:xfrm>
            <a:off x="2527436" y="2779776"/>
            <a:ext cx="1721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non grillé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DFD218-7705-43A3-BCE4-2F37F862B009}"/>
              </a:ext>
            </a:extLst>
          </p:cNvPr>
          <p:cNvSpPr/>
          <p:nvPr/>
        </p:nvSpPr>
        <p:spPr>
          <a:xfrm>
            <a:off x="5325539" y="2871281"/>
            <a:ext cx="1371598" cy="111543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800" dirty="0"/>
              <a:t>Grille pain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788C708-F1F8-42BD-A20A-05866224F1EC}"/>
              </a:ext>
            </a:extLst>
          </p:cNvPr>
          <p:cNvCxnSpPr>
            <a:cxnSpLocks/>
          </p:cNvCxnSpPr>
          <p:nvPr/>
        </p:nvCxnSpPr>
        <p:spPr>
          <a:xfrm>
            <a:off x="4447841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CA6FCDC-3449-4421-82E3-60573BA2EDD7}"/>
              </a:ext>
            </a:extLst>
          </p:cNvPr>
          <p:cNvCxnSpPr>
            <a:cxnSpLocks/>
          </p:cNvCxnSpPr>
          <p:nvPr/>
        </p:nvCxnSpPr>
        <p:spPr>
          <a:xfrm>
            <a:off x="4444490" y="3838999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52D6539-F0B1-43DB-8E2F-9F2633C92D0A}"/>
              </a:ext>
            </a:extLst>
          </p:cNvPr>
          <p:cNvCxnSpPr>
            <a:cxnSpLocks/>
          </p:cNvCxnSpPr>
          <p:nvPr/>
        </p:nvCxnSpPr>
        <p:spPr>
          <a:xfrm>
            <a:off x="4444490" y="3007243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C16E3AF-2C00-4CCA-B8D0-5E8E1C6F8379}"/>
              </a:ext>
            </a:extLst>
          </p:cNvPr>
          <p:cNvCxnSpPr>
            <a:cxnSpLocks/>
          </p:cNvCxnSpPr>
          <p:nvPr/>
        </p:nvCxnSpPr>
        <p:spPr>
          <a:xfrm>
            <a:off x="6697137" y="3434317"/>
            <a:ext cx="88104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D99F9ED-7F17-4E36-A99C-24D4839550C1}"/>
              </a:ext>
            </a:extLst>
          </p:cNvPr>
          <p:cNvSpPr/>
          <p:nvPr/>
        </p:nvSpPr>
        <p:spPr>
          <a:xfrm>
            <a:off x="2938458" y="3207747"/>
            <a:ext cx="1304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Puissance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D6888B-C16D-423B-833C-AF04001238A6}"/>
              </a:ext>
            </a:extLst>
          </p:cNvPr>
          <p:cNvSpPr/>
          <p:nvPr/>
        </p:nvSpPr>
        <p:spPr>
          <a:xfrm>
            <a:off x="3365133" y="3638464"/>
            <a:ext cx="901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Temps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678F0F-3F62-49FC-BE66-8BE8D4D432C1}"/>
              </a:ext>
            </a:extLst>
          </p:cNvPr>
          <p:cNvSpPr/>
          <p:nvPr/>
        </p:nvSpPr>
        <p:spPr>
          <a:xfrm>
            <a:off x="7701749" y="3224225"/>
            <a:ext cx="12407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  <a:latin typeface="Arial Nova Light" panose="020B0604020202020204" pitchFamily="34" charset="0"/>
              </a:rPr>
              <a:t>Pain grillé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74AC06-FE0F-4AE7-816A-2BAF1B6ED6E5}"/>
              </a:ext>
            </a:extLst>
          </p:cNvPr>
          <p:cNvSpPr/>
          <p:nvPr/>
        </p:nvSpPr>
        <p:spPr>
          <a:xfrm>
            <a:off x="5325539" y="4299931"/>
            <a:ext cx="1371598" cy="547948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accent6"/>
                </a:solidFill>
              </a:rPr>
              <a:t>Mesure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D1C9524-4DE6-4F46-AB5F-100294BB8E60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6697137" y="4573904"/>
            <a:ext cx="1371598" cy="1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87E836E-7631-4540-BE90-7B5A2A6E6BB0}"/>
              </a:ext>
            </a:extLst>
          </p:cNvPr>
          <p:cNvCxnSpPr>
            <a:cxnSpLocks/>
          </p:cNvCxnSpPr>
          <p:nvPr/>
        </p:nvCxnSpPr>
        <p:spPr>
          <a:xfrm>
            <a:off x="8068735" y="3838999"/>
            <a:ext cx="0" cy="734905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BFDA18B-C52F-49A0-BC2F-E0E302567DAA}"/>
              </a:ext>
            </a:extLst>
          </p:cNvPr>
          <p:cNvSpPr/>
          <p:nvPr/>
        </p:nvSpPr>
        <p:spPr>
          <a:xfrm>
            <a:off x="7082059" y="4112239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Couleur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CA71F7-3C20-4FB9-8081-AB9DAFEC2DEA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459619" y="4573905"/>
            <a:ext cx="3865920" cy="0"/>
          </a:xfrm>
          <a:prstGeom prst="straightConnector1">
            <a:avLst/>
          </a:prstGeom>
          <a:ln w="22225">
            <a:solidFill>
              <a:schemeClr val="accent6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110D69F-DF2C-4225-ABF4-DAF335DB7AB2}"/>
              </a:ext>
            </a:extLst>
          </p:cNvPr>
          <p:cNvSpPr/>
          <p:nvPr/>
        </p:nvSpPr>
        <p:spPr>
          <a:xfrm>
            <a:off x="431084" y="2501134"/>
            <a:ext cx="1039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chemeClr val="accent3">
                    <a:lumMod val="50000"/>
                  </a:schemeClr>
                </a:solidFill>
              </a:rPr>
              <a:t>Couleur </a:t>
            </a:r>
          </a:p>
          <a:p>
            <a:pPr algn="ctr"/>
            <a:r>
              <a:rPr lang="fr-FR" b="1" dirty="0">
                <a:solidFill>
                  <a:schemeClr val="accent3">
                    <a:lumMod val="50000"/>
                  </a:schemeClr>
                </a:solidFill>
              </a:rPr>
              <a:t>attendue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85C071A3-F470-4437-A8E2-2110B8F7A78C}"/>
              </a:ext>
            </a:extLst>
          </p:cNvPr>
          <p:cNvGrpSpPr/>
          <p:nvPr/>
        </p:nvGrpSpPr>
        <p:grpSpPr>
          <a:xfrm>
            <a:off x="735982" y="3151184"/>
            <a:ext cx="1807408" cy="1422720"/>
            <a:chOff x="970963" y="4657045"/>
            <a:chExt cx="1807408" cy="1422720"/>
          </a:xfrm>
        </p:grpSpPr>
        <p:sp>
          <p:nvSpPr>
            <p:cNvPr id="53" name="Organigramme : Jonction de sommaire 52">
              <a:extLst>
                <a:ext uri="{FF2B5EF4-FFF2-40B4-BE49-F238E27FC236}">
                  <a16:creationId xmlns:a16="http://schemas.microsoft.com/office/drawing/2014/main" id="{AEDB7433-C32D-419F-B37C-E44B18C7FF95}"/>
                </a:ext>
              </a:extLst>
            </p:cNvPr>
            <p:cNvSpPr/>
            <p:nvPr/>
          </p:nvSpPr>
          <p:spPr>
            <a:xfrm>
              <a:off x="1290155" y="4728757"/>
              <a:ext cx="808890" cy="757893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43ADE139-DE28-4865-BC0A-D646F63EA1BF}"/>
                </a:ext>
              </a:extLst>
            </p:cNvPr>
            <p:cNvCxnSpPr>
              <a:stCxn id="53" idx="6"/>
            </p:cNvCxnSpPr>
            <p:nvPr/>
          </p:nvCxnSpPr>
          <p:spPr>
            <a:xfrm flipV="1">
              <a:off x="2099045" y="5107703"/>
              <a:ext cx="679326" cy="1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1351D6CE-1FED-42F9-88F5-002D463AB0A0}"/>
                </a:ext>
              </a:extLst>
            </p:cNvPr>
            <p:cNvCxnSpPr>
              <a:cxnSpLocks/>
            </p:cNvCxnSpPr>
            <p:nvPr/>
          </p:nvCxnSpPr>
          <p:spPr>
            <a:xfrm>
              <a:off x="970963" y="4663482"/>
              <a:ext cx="337451" cy="276696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8957E04B-2761-41F5-B847-BB69B242A349}"/>
                </a:ext>
              </a:extLst>
            </p:cNvPr>
            <p:cNvCxnSpPr>
              <a:cxnSpLocks/>
              <a:endCxn id="53" idx="4"/>
            </p:cNvCxnSpPr>
            <p:nvPr/>
          </p:nvCxnSpPr>
          <p:spPr>
            <a:xfrm flipV="1">
              <a:off x="1694600" y="5486650"/>
              <a:ext cx="0" cy="593115"/>
            </a:xfrm>
            <a:prstGeom prst="straightConnector1">
              <a:avLst/>
            </a:prstGeom>
            <a:ln w="22225">
              <a:solidFill>
                <a:schemeClr val="accent6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F584320-CDD0-4877-A6A8-E794E19F6FB6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6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6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29D476F-0CB6-483C-B741-8F7A86D62F03}"/>
                </a:ext>
              </a:extLst>
            </p:cNvPr>
            <p:cNvSpPr/>
            <p:nvPr/>
          </p:nvSpPr>
          <p:spPr>
            <a:xfrm>
              <a:off x="1272789" y="4934044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FC2442-97C6-46D0-8435-CD709E85D946}"/>
                </a:ext>
              </a:extLst>
            </p:cNvPr>
            <p:cNvSpPr/>
            <p:nvPr/>
          </p:nvSpPr>
          <p:spPr>
            <a:xfrm>
              <a:off x="1563795" y="5133554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3CA8F-9350-484A-AF07-B9393A6EEDB7}"/>
              </a:ext>
            </a:extLst>
          </p:cNvPr>
          <p:cNvSpPr/>
          <p:nvPr/>
        </p:nvSpPr>
        <p:spPr>
          <a:xfrm>
            <a:off x="1851918" y="4173288"/>
            <a:ext cx="179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6"/>
                </a:solidFill>
              </a:rPr>
              <a:t>Couleur mesurée</a:t>
            </a:r>
          </a:p>
        </p:txBody>
      </p:sp>
      <p:sp>
        <p:nvSpPr>
          <p:cNvPr id="61" name="Accolade ouvrante 60">
            <a:extLst>
              <a:ext uri="{FF2B5EF4-FFF2-40B4-BE49-F238E27FC236}">
                <a16:creationId xmlns:a16="http://schemas.microsoft.com/office/drawing/2014/main" id="{20BC5F32-6DA5-4A58-86AE-4F5E76EF5245}"/>
              </a:ext>
            </a:extLst>
          </p:cNvPr>
          <p:cNvSpPr/>
          <p:nvPr/>
        </p:nvSpPr>
        <p:spPr>
          <a:xfrm>
            <a:off x="2696266" y="3313403"/>
            <a:ext cx="118629" cy="673316"/>
          </a:xfrm>
          <a:prstGeom prst="leftBrace">
            <a:avLst>
              <a:gd name="adj1" fmla="val 106442"/>
              <a:gd name="adj2" fmla="val 46233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9943D7-03EE-4574-A6AB-485964446C3B}"/>
              </a:ext>
            </a:extLst>
          </p:cNvPr>
          <p:cNvSpPr txBox="1"/>
          <p:nvPr/>
        </p:nvSpPr>
        <p:spPr>
          <a:xfrm>
            <a:off x="735982" y="5244230"/>
            <a:ext cx="7533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Voiture : 		vitesse de rotation du moteur en lien avec vitesse d’avance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5879FBE-DAA3-402E-81F1-0791E90817F6}"/>
              </a:ext>
            </a:extLst>
          </p:cNvPr>
          <p:cNvSpPr txBox="1"/>
          <p:nvPr/>
        </p:nvSpPr>
        <p:spPr>
          <a:xfrm>
            <a:off x="735982" y="5660448"/>
            <a:ext cx="590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Ascenseur</a:t>
            </a:r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 : 	vitesse de montée/descente</a:t>
            </a:r>
          </a:p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		</a:t>
            </a:r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position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CD6E8B38-839D-4A6E-BCE3-1DC0CED6A0C7}"/>
              </a:ext>
            </a:extLst>
          </p:cNvPr>
          <p:cNvSpPr txBox="1"/>
          <p:nvPr/>
        </p:nvSpPr>
        <p:spPr>
          <a:xfrm>
            <a:off x="735982" y="6322887"/>
            <a:ext cx="5908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Laser</a:t>
            </a:r>
            <a:r>
              <a:rPr lang="fr-FR" sz="16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rPr>
              <a:t> : 		puissance de sortie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E7EBE3-ED72-57E3-2969-D25983930BAF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B0EE8F-7C18-316C-9BC7-AB1BF239945D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EBFD8C-444D-F6AB-266A-D7024B39698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12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69093B8-3305-4457-B1B3-809CDD2BE3C9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Cas des ALI / AOP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E9B4B6-86FE-4B55-B644-14408DF8894F}"/>
              </a:ext>
            </a:extLst>
          </p:cNvPr>
          <p:cNvSpPr/>
          <p:nvPr/>
        </p:nvSpPr>
        <p:spPr>
          <a:xfrm>
            <a:off x="3280243" y="4578176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/>
              <a:t>A(j</a:t>
            </a:r>
            <a:r>
              <a:rPr lang="el-GR" sz="2000" dirty="0"/>
              <a:t>ω</a:t>
            </a:r>
            <a:r>
              <a:rPr lang="fr-FR" sz="2000" dirty="0"/>
              <a:t>)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1D3ADF-093E-4EF8-9A93-E16415C1C12A}"/>
              </a:ext>
            </a:extLst>
          </p:cNvPr>
          <p:cNvSpPr/>
          <p:nvPr/>
        </p:nvSpPr>
        <p:spPr>
          <a:xfrm>
            <a:off x="1461033" y="4503364"/>
            <a:ext cx="43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CAB02D3-FAAE-4E4C-A40E-CE8899511FE3}"/>
              </a:ext>
            </a:extLst>
          </p:cNvPr>
          <p:cNvSpPr/>
          <p:nvPr/>
        </p:nvSpPr>
        <p:spPr>
          <a:xfrm>
            <a:off x="2122177" y="5422388"/>
            <a:ext cx="400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V-</a:t>
            </a:r>
            <a:endParaRPr lang="fr-FR" dirty="0">
              <a:solidFill>
                <a:schemeClr val="accent2"/>
              </a:solidFill>
            </a:endParaRPr>
          </a:p>
        </p:txBody>
      </p: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0E7FF5BD-8E2D-4B55-9B7E-C8D5FA03BC9F}"/>
              </a:ext>
            </a:extLst>
          </p:cNvPr>
          <p:cNvGrpSpPr/>
          <p:nvPr/>
        </p:nvGrpSpPr>
        <p:grpSpPr>
          <a:xfrm>
            <a:off x="1774287" y="4426224"/>
            <a:ext cx="1514834" cy="1210518"/>
            <a:chOff x="1010805" y="4657045"/>
            <a:chExt cx="1514834" cy="1210518"/>
          </a:xfrm>
        </p:grpSpPr>
        <p:sp>
          <p:nvSpPr>
            <p:cNvPr id="94" name="Organigramme : Jonction de sommaire 93">
              <a:extLst>
                <a:ext uri="{FF2B5EF4-FFF2-40B4-BE49-F238E27FC236}">
                  <a16:creationId xmlns:a16="http://schemas.microsoft.com/office/drawing/2014/main" id="{C678B688-AF3D-42EB-B0EC-D9AC4A43A82A}"/>
                </a:ext>
              </a:extLst>
            </p:cNvPr>
            <p:cNvSpPr/>
            <p:nvPr/>
          </p:nvSpPr>
          <p:spPr>
            <a:xfrm>
              <a:off x="1434267" y="4768877"/>
              <a:ext cx="672478" cy="651880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BA81FF92-5CD0-4333-9E95-4F795221ED30}"/>
                </a:ext>
              </a:extLst>
            </p:cNvPr>
            <p:cNvCxnSpPr>
              <a:cxnSpLocks/>
              <a:stCxn id="94" idx="6"/>
              <a:endCxn id="90" idx="1"/>
            </p:cNvCxnSpPr>
            <p:nvPr/>
          </p:nvCxnSpPr>
          <p:spPr>
            <a:xfrm>
              <a:off x="2106745" y="5094817"/>
              <a:ext cx="418894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395D3E05-17AD-48C6-BF65-D9C8440848E0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05" y="5094817"/>
              <a:ext cx="44243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E8D188FC-5A88-4E07-97AF-0319FFDAE75C}"/>
                </a:ext>
              </a:extLst>
            </p:cNvPr>
            <p:cNvCxnSpPr>
              <a:cxnSpLocks/>
              <a:endCxn id="94" idx="4"/>
            </p:cNvCxnSpPr>
            <p:nvPr/>
          </p:nvCxnSpPr>
          <p:spPr>
            <a:xfrm flipH="1" flipV="1">
              <a:off x="1770506" y="5420757"/>
              <a:ext cx="7254" cy="446806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212AF1-399C-479E-AB25-32734D177C4B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2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250578C-C1AB-4752-A4E5-0ABF6C4F262A}"/>
                </a:ext>
              </a:extLst>
            </p:cNvPr>
            <p:cNvSpPr/>
            <p:nvPr/>
          </p:nvSpPr>
          <p:spPr>
            <a:xfrm>
              <a:off x="1440218" y="4953991"/>
              <a:ext cx="314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8DB8037-AF6B-4FAE-A179-72E0E8E4BABF}"/>
                </a:ext>
              </a:extLst>
            </p:cNvPr>
            <p:cNvSpPr/>
            <p:nvPr/>
          </p:nvSpPr>
          <p:spPr>
            <a:xfrm>
              <a:off x="1643328" y="5118710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440A995B-DDFB-4AE5-819F-497EBEF603D3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4241761" y="4863996"/>
            <a:ext cx="417716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0E7EEDC-C12E-4787-90DA-CC766D89C9D7}"/>
              </a:ext>
            </a:extLst>
          </p:cNvPr>
          <p:cNvSpPr/>
          <p:nvPr/>
        </p:nvSpPr>
        <p:spPr>
          <a:xfrm>
            <a:off x="4361216" y="4494664"/>
            <a:ext cx="42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Vs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3" name="Image 2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A3AEA68-4598-472E-80F0-1D12C027E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15" y="2221308"/>
            <a:ext cx="1743318" cy="167663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9963FDD-C067-450F-9C94-7757D36E6C1D}"/>
              </a:ext>
            </a:extLst>
          </p:cNvPr>
          <p:cNvSpPr/>
          <p:nvPr/>
        </p:nvSpPr>
        <p:spPr>
          <a:xfrm>
            <a:off x="3289121" y="5475756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B(j</a:t>
            </a:r>
            <a:r>
              <a:rPr lang="el-GR" sz="2000" dirty="0">
                <a:solidFill>
                  <a:srgbClr val="00B0F0"/>
                </a:solidFill>
              </a:rPr>
              <a:t>ω</a:t>
            </a:r>
            <a:r>
              <a:rPr lang="fr-FR" sz="2000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D333B9D-0E48-4E7B-86B5-8D3ACFADA351}"/>
              </a:ext>
            </a:extLst>
          </p:cNvPr>
          <p:cNvCxnSpPr>
            <a:cxnSpLocks/>
          </p:cNvCxnSpPr>
          <p:nvPr/>
        </p:nvCxnSpPr>
        <p:spPr>
          <a:xfrm>
            <a:off x="4450619" y="4863996"/>
            <a:ext cx="0" cy="89758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F110ED7-72E9-46F9-A2CB-3D9F5E43D47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250639" y="5761576"/>
            <a:ext cx="199980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4EB3AA6-DC63-462E-A8DB-17C86AF29CD0}"/>
              </a:ext>
            </a:extLst>
          </p:cNvPr>
          <p:cNvCxnSpPr>
            <a:cxnSpLocks/>
          </p:cNvCxnSpPr>
          <p:nvPr/>
        </p:nvCxnSpPr>
        <p:spPr>
          <a:xfrm flipH="1" flipV="1">
            <a:off x="2533988" y="5761576"/>
            <a:ext cx="745666" cy="8476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2B588D9-190E-4C0D-97E4-F9437AA20865}"/>
              </a:ext>
            </a:extLst>
          </p:cNvPr>
          <p:cNvCxnSpPr>
            <a:cxnSpLocks/>
          </p:cNvCxnSpPr>
          <p:nvPr/>
        </p:nvCxnSpPr>
        <p:spPr>
          <a:xfrm flipV="1">
            <a:off x="2541242" y="5636742"/>
            <a:ext cx="0" cy="13331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B022012E-313F-4AF3-95DD-97CE5014C01B}"/>
                  </a:ext>
                </a:extLst>
              </p:cNvPr>
              <p:cNvSpPr txBox="1"/>
              <p:nvPr/>
            </p:nvSpPr>
            <p:spPr>
              <a:xfrm>
                <a:off x="7145027" y="5768687"/>
                <a:ext cx="3051989" cy="781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B022012E-313F-4AF3-95DD-97CE5014C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027" y="5768687"/>
                <a:ext cx="3051989" cy="781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DE9BF3BD-BD0A-4484-A55E-48A0E6452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82" y="1263403"/>
            <a:ext cx="5420481" cy="40677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4B7667F2-D9AE-41E7-8E09-8FC7BE5A4710}"/>
              </a:ext>
            </a:extLst>
          </p:cNvPr>
          <p:cNvSpPr txBox="1"/>
          <p:nvPr/>
        </p:nvSpPr>
        <p:spPr>
          <a:xfrm>
            <a:off x="887118" y="6242791"/>
            <a:ext cx="368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00B0F0"/>
                </a:solidFill>
              </a:rPr>
              <a:t>Montage suiveur : B(j</a:t>
            </a:r>
            <a:r>
              <a:rPr lang="el-GR" sz="1800" dirty="0">
                <a:solidFill>
                  <a:srgbClr val="00B0F0"/>
                </a:solidFill>
              </a:rPr>
              <a:t>ω</a:t>
            </a:r>
            <a:r>
              <a:rPr lang="fr-FR" sz="1800" dirty="0">
                <a:solidFill>
                  <a:srgbClr val="00B0F0"/>
                </a:solidFill>
              </a:rPr>
              <a:t>) = 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3A89AC-7EB7-340A-1016-330C4A07AE85}"/>
              </a:ext>
            </a:extLst>
          </p:cNvPr>
          <p:cNvSpPr txBox="1"/>
          <p:nvPr/>
        </p:nvSpPr>
        <p:spPr>
          <a:xfrm>
            <a:off x="3180594" y="502660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d’un système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AF9B3F-D388-6BCA-BCB6-075B58E2565C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30CD5-1A95-2615-36C2-7296760FAF7F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60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Back to Semestre 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C2F53A-14BB-0F8D-D44C-EDDA523BC780}"/>
              </a:ext>
            </a:extLst>
          </p:cNvPr>
          <p:cNvSpPr txBox="1"/>
          <p:nvPr/>
        </p:nvSpPr>
        <p:spPr>
          <a:xfrm>
            <a:off x="424768" y="138586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347477" y="2061773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813163" y="2094040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500A2E-71DA-544F-19C7-0A95CEB0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46303C-A9BC-16BD-8D8A-68619DF8110D}"/>
              </a:ext>
            </a:extLst>
          </p:cNvPr>
          <p:cNvSpPr txBox="1"/>
          <p:nvPr/>
        </p:nvSpPr>
        <p:spPr>
          <a:xfrm>
            <a:off x="1347478" y="2551314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Autour de structures « utiles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F665203-5592-0A84-4320-9D3E98A8A550}"/>
              </a:ext>
            </a:extLst>
          </p:cNvPr>
          <p:cNvSpPr/>
          <p:nvPr/>
        </p:nvSpPr>
        <p:spPr>
          <a:xfrm rot="5400000">
            <a:off x="813164" y="2583581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A668C8-82F9-5C90-3987-174672704577}"/>
              </a:ext>
            </a:extLst>
          </p:cNvPr>
          <p:cNvSpPr txBox="1"/>
          <p:nvPr/>
        </p:nvSpPr>
        <p:spPr>
          <a:xfrm>
            <a:off x="424768" y="356288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91E52F-5029-F167-881E-33A601BB8CB2}"/>
              </a:ext>
            </a:extLst>
          </p:cNvPr>
          <p:cNvSpPr txBox="1"/>
          <p:nvPr/>
        </p:nvSpPr>
        <p:spPr>
          <a:xfrm>
            <a:off x="1347476" y="4359000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857CAC8-1DE6-AFBA-0268-69D2930A919B}"/>
              </a:ext>
            </a:extLst>
          </p:cNvPr>
          <p:cNvSpPr/>
          <p:nvPr/>
        </p:nvSpPr>
        <p:spPr>
          <a:xfrm rot="5400000">
            <a:off x="813162" y="4391267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605BE3-E8C7-40B7-E010-C001A4B1BF6E}"/>
              </a:ext>
            </a:extLst>
          </p:cNvPr>
          <p:cNvSpPr txBox="1"/>
          <p:nvPr/>
        </p:nvSpPr>
        <p:spPr>
          <a:xfrm>
            <a:off x="1347478" y="4848541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Découpage en « missions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9181D9CC-4BDE-43D0-FEB5-32FC6343146A}"/>
              </a:ext>
            </a:extLst>
          </p:cNvPr>
          <p:cNvSpPr/>
          <p:nvPr/>
        </p:nvSpPr>
        <p:spPr>
          <a:xfrm rot="5400000">
            <a:off x="813164" y="4880808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EA72B1-F0D5-EEFB-9DB2-6F6CB9B862B3}"/>
              </a:ext>
            </a:extLst>
          </p:cNvPr>
          <p:cNvSpPr txBox="1"/>
          <p:nvPr/>
        </p:nvSpPr>
        <p:spPr>
          <a:xfrm>
            <a:off x="5217628" y="2560735"/>
            <a:ext cx="3583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Raleway ExtraBold" pitchFamily="2" charset="0"/>
              </a:rPr>
              <a:t>Structures de base</a:t>
            </a:r>
            <a:endParaRPr lang="fr-FR" sz="2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7C6874-2BBB-9712-298E-A571E9C9F4AC}"/>
              </a:ext>
            </a:extLst>
          </p:cNvPr>
          <p:cNvSpPr txBox="1"/>
          <p:nvPr/>
        </p:nvSpPr>
        <p:spPr>
          <a:xfrm>
            <a:off x="5867525" y="2916507"/>
            <a:ext cx="358370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Capter des grandeurs physiques</a:t>
            </a:r>
            <a:endParaRPr lang="fr-FR" dirty="0">
              <a:solidFill>
                <a:schemeClr val="bg2"/>
              </a:solidFill>
              <a:latin typeface="FiraSans Regular"/>
            </a:endParaRPr>
          </a:p>
          <a:p>
            <a:r>
              <a:rPr lang="fr-FR" sz="1600" dirty="0">
                <a:solidFill>
                  <a:schemeClr val="bg2"/>
                </a:solidFill>
                <a:latin typeface="FiraSans Regular"/>
              </a:rPr>
              <a:t>	Capteurs</a:t>
            </a:r>
            <a:r>
              <a:rPr lang="fr-FR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	</a:t>
            </a:r>
          </a:p>
          <a:p>
            <a:r>
              <a:rPr lang="fr-FR" b="1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FiraSans Regular"/>
              </a:rPr>
              <a:t>Mettre en forme des signaux</a:t>
            </a:r>
            <a:endParaRPr lang="fr-FR" sz="1600" dirty="0">
              <a:solidFill>
                <a:schemeClr val="bg2"/>
              </a:solidFill>
              <a:latin typeface="FiraSans Regular"/>
            </a:endParaRPr>
          </a:p>
          <a:p>
            <a:r>
              <a:rPr lang="fr-FR" sz="1600" dirty="0">
                <a:solidFill>
                  <a:schemeClr val="bg2"/>
                </a:solidFill>
                <a:latin typeface="FiraSans Regular"/>
              </a:rPr>
              <a:t>	Amplification / Filtrage</a:t>
            </a:r>
          </a:p>
          <a:p>
            <a:endParaRPr lang="fr-FR" sz="1600" b="0" i="0" dirty="0">
              <a:solidFill>
                <a:schemeClr val="bg2"/>
              </a:solidFill>
              <a:effectLst/>
              <a:latin typeface="FiraSans Regular"/>
            </a:endParaRPr>
          </a:p>
          <a:p>
            <a:endParaRPr lang="fr-FR" sz="1600" b="0" i="0" dirty="0">
              <a:solidFill>
                <a:schemeClr val="bg2"/>
              </a:solidFill>
              <a:effectLst/>
              <a:latin typeface="FiraSans Regular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68C2653-15B5-6F9B-7031-F2944A84CF4E}"/>
              </a:ext>
            </a:extLst>
          </p:cNvPr>
          <p:cNvSpPr txBox="1"/>
          <p:nvPr/>
        </p:nvSpPr>
        <p:spPr>
          <a:xfrm>
            <a:off x="7315199" y="4653797"/>
            <a:ext cx="3847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Raleway ExtraBold" pitchFamily="2" charset="0"/>
              </a:rPr>
              <a:t>Photodétection</a:t>
            </a:r>
            <a:endParaRPr lang="fr-FR" sz="28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EDEB09C-063E-3DC0-AE1A-897B1AAA224F}"/>
              </a:ext>
            </a:extLst>
          </p:cNvPr>
          <p:cNvSpPr txBox="1"/>
          <p:nvPr/>
        </p:nvSpPr>
        <p:spPr>
          <a:xfrm>
            <a:off x="9637634" y="2882947"/>
            <a:ext cx="2413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Raleway ExtraBold" pitchFamily="2" charset="0"/>
              </a:rPr>
              <a:t>Modélisation</a:t>
            </a:r>
            <a:endParaRPr lang="fr-FR" sz="2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15D2F9-E3AE-F863-4020-CBC3A028BC39}"/>
              </a:ext>
            </a:extLst>
          </p:cNvPr>
          <p:cNvSpPr txBox="1"/>
          <p:nvPr/>
        </p:nvSpPr>
        <p:spPr>
          <a:xfrm>
            <a:off x="7670697" y="5488804"/>
            <a:ext cx="4248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  <a:latin typeface="Raleway ExtraBold" pitchFamily="2" charset="0"/>
              </a:rPr>
              <a:t>Systèmes numériques</a:t>
            </a:r>
            <a:endParaRPr lang="fr-FR" sz="2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591144-E27D-1E6F-DADD-327B02F94346}"/>
              </a:ext>
            </a:extLst>
          </p:cNvPr>
          <p:cNvSpPr txBox="1"/>
          <p:nvPr/>
        </p:nvSpPr>
        <p:spPr>
          <a:xfrm>
            <a:off x="5818909" y="6093730"/>
            <a:ext cx="4922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nterstate" panose="00000400000000000000" pitchFamily="2" charset="0"/>
              </a:rPr>
              <a:t>Par l’exemple et la pratique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B50C8DD-4565-6990-8A93-E4F1D6E6A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001" y="3288851"/>
            <a:ext cx="1209046" cy="12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73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69093B8-3305-4457-B1B3-809CDD2BE3C9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Cas général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9C008F-DA17-418E-A7FC-ABF96F7C3B36}"/>
              </a:ext>
            </a:extLst>
          </p:cNvPr>
          <p:cNvSpPr/>
          <p:nvPr/>
        </p:nvSpPr>
        <p:spPr>
          <a:xfrm>
            <a:off x="3280243" y="2701751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/>
              <a:t>A(j</a:t>
            </a:r>
            <a:r>
              <a:rPr lang="el-GR" sz="2000" dirty="0"/>
              <a:t>ω</a:t>
            </a:r>
            <a:r>
              <a:rPr lang="fr-FR" sz="20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DEE5CD-C052-4A38-BD62-E1629A28872A}"/>
              </a:ext>
            </a:extLst>
          </p:cNvPr>
          <p:cNvSpPr/>
          <p:nvPr/>
        </p:nvSpPr>
        <p:spPr>
          <a:xfrm>
            <a:off x="1461033" y="2626939"/>
            <a:ext cx="43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295C1-5614-418B-BB04-5F7CF1B74558}"/>
              </a:ext>
            </a:extLst>
          </p:cNvPr>
          <p:cNvSpPr/>
          <p:nvPr/>
        </p:nvSpPr>
        <p:spPr>
          <a:xfrm>
            <a:off x="2122177" y="3545963"/>
            <a:ext cx="400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V-</a:t>
            </a:r>
            <a:endParaRPr lang="fr-FR" dirty="0">
              <a:solidFill>
                <a:schemeClr val="accent2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F11FF82-608E-4C5E-BBC0-BE55DADA2F43}"/>
              </a:ext>
            </a:extLst>
          </p:cNvPr>
          <p:cNvGrpSpPr/>
          <p:nvPr/>
        </p:nvGrpSpPr>
        <p:grpSpPr>
          <a:xfrm>
            <a:off x="1774287" y="2549799"/>
            <a:ext cx="1505956" cy="1210518"/>
            <a:chOff x="1010805" y="4657045"/>
            <a:chExt cx="1505956" cy="1210518"/>
          </a:xfrm>
        </p:grpSpPr>
        <p:sp>
          <p:nvSpPr>
            <p:cNvPr id="39" name="Organigramme : Jonction de sommaire 38">
              <a:extLst>
                <a:ext uri="{FF2B5EF4-FFF2-40B4-BE49-F238E27FC236}">
                  <a16:creationId xmlns:a16="http://schemas.microsoft.com/office/drawing/2014/main" id="{2C2622C2-D9BF-498A-87CF-2BC5DA9C21CD}"/>
                </a:ext>
              </a:extLst>
            </p:cNvPr>
            <p:cNvSpPr/>
            <p:nvPr/>
          </p:nvSpPr>
          <p:spPr>
            <a:xfrm>
              <a:off x="1434267" y="4768877"/>
              <a:ext cx="672478" cy="651880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C54DAB5-A54F-454B-94E1-0597ADD743F4}"/>
                </a:ext>
              </a:extLst>
            </p:cNvPr>
            <p:cNvCxnSpPr>
              <a:cxnSpLocks/>
              <a:stCxn id="39" idx="6"/>
              <a:endCxn id="31" idx="1"/>
            </p:cNvCxnSpPr>
            <p:nvPr/>
          </p:nvCxnSpPr>
          <p:spPr>
            <a:xfrm flipV="1">
              <a:off x="2106745" y="5085292"/>
              <a:ext cx="410016" cy="9525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44A55907-D22B-4FCF-98A3-E0B18D8724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05" y="5094817"/>
              <a:ext cx="44243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D8C5ECFF-DA5D-4391-856B-340BA1AB32D3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H="1" flipV="1">
              <a:off x="1770506" y="5420757"/>
              <a:ext cx="7254" cy="446806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761FDD-EB78-433B-9B5F-711528579C79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2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E1E6FB-E665-4B30-AB66-8ACFCBCA3447}"/>
                </a:ext>
              </a:extLst>
            </p:cNvPr>
            <p:cNvSpPr/>
            <p:nvPr/>
          </p:nvSpPr>
          <p:spPr>
            <a:xfrm>
              <a:off x="1440218" y="4953991"/>
              <a:ext cx="314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CF8FA4-22CA-4884-9553-9F467BA27022}"/>
                </a:ext>
              </a:extLst>
            </p:cNvPr>
            <p:cNvSpPr/>
            <p:nvPr/>
          </p:nvSpPr>
          <p:spPr>
            <a:xfrm>
              <a:off x="1643328" y="5118710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B2F20A3-8536-4962-894D-D77DC1658AB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241761" y="2987571"/>
            <a:ext cx="417716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698EBBA-16FF-40F8-B2E7-3A307B0D21E3}"/>
              </a:ext>
            </a:extLst>
          </p:cNvPr>
          <p:cNvSpPr/>
          <p:nvPr/>
        </p:nvSpPr>
        <p:spPr>
          <a:xfrm>
            <a:off x="4361216" y="2618239"/>
            <a:ext cx="42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74F634-B40F-4298-80EF-92351B210A30}"/>
              </a:ext>
            </a:extLst>
          </p:cNvPr>
          <p:cNvSpPr/>
          <p:nvPr/>
        </p:nvSpPr>
        <p:spPr>
          <a:xfrm>
            <a:off x="3289121" y="3599331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B(j</a:t>
            </a:r>
            <a:r>
              <a:rPr lang="el-GR" sz="2000" dirty="0">
                <a:solidFill>
                  <a:srgbClr val="00B0F0"/>
                </a:solidFill>
              </a:rPr>
              <a:t>ω</a:t>
            </a:r>
            <a:r>
              <a:rPr lang="fr-FR" sz="2000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A253D2C-FCEB-4E0E-9577-4B7D5C5313A6}"/>
              </a:ext>
            </a:extLst>
          </p:cNvPr>
          <p:cNvCxnSpPr>
            <a:cxnSpLocks/>
          </p:cNvCxnSpPr>
          <p:nvPr/>
        </p:nvCxnSpPr>
        <p:spPr>
          <a:xfrm>
            <a:off x="4450619" y="2987571"/>
            <a:ext cx="0" cy="89758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856D7B5-DAEC-4315-ABFB-B03474384A8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250639" y="3885151"/>
            <a:ext cx="199980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55439DD-6DE9-4020-A5AE-EC8CBF0D968A}"/>
              </a:ext>
            </a:extLst>
          </p:cNvPr>
          <p:cNvCxnSpPr>
            <a:cxnSpLocks/>
          </p:cNvCxnSpPr>
          <p:nvPr/>
        </p:nvCxnSpPr>
        <p:spPr>
          <a:xfrm flipH="1" flipV="1">
            <a:off x="2533988" y="3885151"/>
            <a:ext cx="745666" cy="8476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1049E52-DFDD-41B5-9E7E-097B3572B4D2}"/>
              </a:ext>
            </a:extLst>
          </p:cNvPr>
          <p:cNvCxnSpPr>
            <a:cxnSpLocks/>
          </p:cNvCxnSpPr>
          <p:nvPr/>
        </p:nvCxnSpPr>
        <p:spPr>
          <a:xfrm flipV="1">
            <a:off x="2541242" y="3760317"/>
            <a:ext cx="0" cy="13331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0B285354-A09D-47F5-BE40-EF7DC4263EBC}"/>
                  </a:ext>
                </a:extLst>
              </p:cNvPr>
              <p:cNvSpPr txBox="1"/>
              <p:nvPr/>
            </p:nvSpPr>
            <p:spPr>
              <a:xfrm>
                <a:off x="1521304" y="5014355"/>
                <a:ext cx="3051989" cy="781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0B285354-A09D-47F5-BE40-EF7DC426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04" y="5014355"/>
                <a:ext cx="3051989" cy="781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A3574E48-991E-4FFA-BE64-B3B675A66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70" y="1468151"/>
            <a:ext cx="4820323" cy="361047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6065C80-4ED6-6D8A-3E41-C648A5E50C76}"/>
              </a:ext>
            </a:extLst>
          </p:cNvPr>
          <p:cNvSpPr txBox="1"/>
          <p:nvPr/>
        </p:nvSpPr>
        <p:spPr>
          <a:xfrm>
            <a:off x="3180594" y="502660"/>
            <a:ext cx="875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et correction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870342-DE38-6CC1-744B-61CC3F616467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47D5F-60D8-0E56-777C-56129553A8E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526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69093B8-3305-4457-B1B3-809CDD2BE3C9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Cas général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9C008F-DA17-418E-A7FC-ABF96F7C3B36}"/>
              </a:ext>
            </a:extLst>
          </p:cNvPr>
          <p:cNvSpPr/>
          <p:nvPr/>
        </p:nvSpPr>
        <p:spPr>
          <a:xfrm>
            <a:off x="3280243" y="2701751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/>
              <a:t>A(j</a:t>
            </a:r>
            <a:r>
              <a:rPr lang="el-GR" sz="2000" dirty="0"/>
              <a:t>ω</a:t>
            </a:r>
            <a:r>
              <a:rPr lang="fr-FR" sz="20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DEE5CD-C052-4A38-BD62-E1629A28872A}"/>
              </a:ext>
            </a:extLst>
          </p:cNvPr>
          <p:cNvSpPr/>
          <p:nvPr/>
        </p:nvSpPr>
        <p:spPr>
          <a:xfrm>
            <a:off x="1461033" y="2626939"/>
            <a:ext cx="43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3295C1-5614-418B-BB04-5F7CF1B74558}"/>
              </a:ext>
            </a:extLst>
          </p:cNvPr>
          <p:cNvSpPr/>
          <p:nvPr/>
        </p:nvSpPr>
        <p:spPr>
          <a:xfrm>
            <a:off x="2122177" y="3545963"/>
            <a:ext cx="400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V-</a:t>
            </a:r>
            <a:endParaRPr lang="fr-FR" dirty="0">
              <a:solidFill>
                <a:schemeClr val="accent2"/>
              </a:solidFill>
            </a:endParaRP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BF11FF82-608E-4C5E-BBC0-BE55DADA2F43}"/>
              </a:ext>
            </a:extLst>
          </p:cNvPr>
          <p:cNvGrpSpPr/>
          <p:nvPr/>
        </p:nvGrpSpPr>
        <p:grpSpPr>
          <a:xfrm>
            <a:off x="1774287" y="2549799"/>
            <a:ext cx="1505956" cy="1210518"/>
            <a:chOff x="1010805" y="4657045"/>
            <a:chExt cx="1505956" cy="1210518"/>
          </a:xfrm>
        </p:grpSpPr>
        <p:sp>
          <p:nvSpPr>
            <p:cNvPr id="39" name="Organigramme : Jonction de sommaire 38">
              <a:extLst>
                <a:ext uri="{FF2B5EF4-FFF2-40B4-BE49-F238E27FC236}">
                  <a16:creationId xmlns:a16="http://schemas.microsoft.com/office/drawing/2014/main" id="{2C2622C2-D9BF-498A-87CF-2BC5DA9C21CD}"/>
                </a:ext>
              </a:extLst>
            </p:cNvPr>
            <p:cNvSpPr/>
            <p:nvPr/>
          </p:nvSpPr>
          <p:spPr>
            <a:xfrm>
              <a:off x="1434267" y="4768877"/>
              <a:ext cx="672478" cy="651880"/>
            </a:xfrm>
            <a:prstGeom prst="flowChartSummingJunction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6C54DAB5-A54F-454B-94E1-0597ADD743F4}"/>
                </a:ext>
              </a:extLst>
            </p:cNvPr>
            <p:cNvCxnSpPr>
              <a:cxnSpLocks/>
              <a:stCxn id="39" idx="6"/>
              <a:endCxn id="31" idx="1"/>
            </p:cNvCxnSpPr>
            <p:nvPr/>
          </p:nvCxnSpPr>
          <p:spPr>
            <a:xfrm flipV="1">
              <a:off x="2106745" y="5085292"/>
              <a:ext cx="410016" cy="9525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44A55907-D22B-4FCF-98A3-E0B18D8724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05" y="5094817"/>
              <a:ext cx="44243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D8C5ECFF-DA5D-4391-856B-340BA1AB32D3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H="1" flipV="1">
              <a:off x="1770506" y="5420757"/>
              <a:ext cx="7254" cy="446806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761FDD-EB78-433B-9B5F-711528579C79}"/>
                </a:ext>
              </a:extLst>
            </p:cNvPr>
            <p:cNvSpPr/>
            <p:nvPr/>
          </p:nvSpPr>
          <p:spPr>
            <a:xfrm>
              <a:off x="2056221" y="4657045"/>
              <a:ext cx="3241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400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ε</a:t>
              </a:r>
              <a:endParaRPr lang="fr-FR" sz="2400" dirty="0">
                <a:solidFill>
                  <a:schemeClr val="accent2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E1E6FB-E665-4B30-AB66-8ACFCBCA3447}"/>
                </a:ext>
              </a:extLst>
            </p:cNvPr>
            <p:cNvSpPr/>
            <p:nvPr/>
          </p:nvSpPr>
          <p:spPr>
            <a:xfrm>
              <a:off x="1440218" y="4953991"/>
              <a:ext cx="3145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+</a:t>
              </a:r>
              <a:endParaRPr lang="fr-FR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CF8FA4-22CA-4884-9553-9F467BA27022}"/>
                </a:ext>
              </a:extLst>
            </p:cNvPr>
            <p:cNvSpPr/>
            <p:nvPr/>
          </p:nvSpPr>
          <p:spPr>
            <a:xfrm>
              <a:off x="1643328" y="5118710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accent2"/>
                  </a:solidFill>
                  <a:latin typeface="Arial Nova Light" panose="020B0604020202020204" pitchFamily="34" charset="0"/>
                </a:rPr>
                <a:t>-</a:t>
              </a:r>
              <a:endParaRPr lang="fr-FR" dirty="0"/>
            </a:p>
          </p:txBody>
        </p:sp>
      </p:grp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B2F20A3-8536-4962-894D-D77DC1658AB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241761" y="2987571"/>
            <a:ext cx="417716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698EBBA-16FF-40F8-B2E7-3A307B0D21E3}"/>
              </a:ext>
            </a:extLst>
          </p:cNvPr>
          <p:cNvSpPr/>
          <p:nvPr/>
        </p:nvSpPr>
        <p:spPr>
          <a:xfrm>
            <a:off x="4361216" y="2618239"/>
            <a:ext cx="42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  <a:latin typeface="Arial Nova Light" panose="020B0604020202020204" pitchFamily="34" charset="0"/>
              </a:rPr>
              <a:t>Vs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74F634-B40F-4298-80EF-92351B210A30}"/>
              </a:ext>
            </a:extLst>
          </p:cNvPr>
          <p:cNvSpPr/>
          <p:nvPr/>
        </p:nvSpPr>
        <p:spPr>
          <a:xfrm>
            <a:off x="3289121" y="3599331"/>
            <a:ext cx="961518" cy="5716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00B0F0"/>
                </a:solidFill>
              </a:rPr>
              <a:t>B(j</a:t>
            </a:r>
            <a:r>
              <a:rPr lang="el-GR" sz="2000" dirty="0">
                <a:solidFill>
                  <a:srgbClr val="00B0F0"/>
                </a:solidFill>
              </a:rPr>
              <a:t>ω</a:t>
            </a:r>
            <a:r>
              <a:rPr lang="fr-FR" sz="2000" dirty="0">
                <a:solidFill>
                  <a:srgbClr val="00B0F0"/>
                </a:solidFill>
              </a:rPr>
              <a:t>)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A253D2C-FCEB-4E0E-9577-4B7D5C5313A6}"/>
              </a:ext>
            </a:extLst>
          </p:cNvPr>
          <p:cNvCxnSpPr>
            <a:cxnSpLocks/>
          </p:cNvCxnSpPr>
          <p:nvPr/>
        </p:nvCxnSpPr>
        <p:spPr>
          <a:xfrm>
            <a:off x="4450619" y="2987571"/>
            <a:ext cx="0" cy="89758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856D7B5-DAEC-4315-ABFB-B03474384A8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250639" y="3885151"/>
            <a:ext cx="199980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55439DD-6DE9-4020-A5AE-EC8CBF0D968A}"/>
              </a:ext>
            </a:extLst>
          </p:cNvPr>
          <p:cNvCxnSpPr>
            <a:cxnSpLocks/>
          </p:cNvCxnSpPr>
          <p:nvPr/>
        </p:nvCxnSpPr>
        <p:spPr>
          <a:xfrm flipH="1" flipV="1">
            <a:off x="2533988" y="3885151"/>
            <a:ext cx="745666" cy="8476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A1049E52-DFDD-41B5-9E7E-097B3572B4D2}"/>
              </a:ext>
            </a:extLst>
          </p:cNvPr>
          <p:cNvCxnSpPr>
            <a:cxnSpLocks/>
          </p:cNvCxnSpPr>
          <p:nvPr/>
        </p:nvCxnSpPr>
        <p:spPr>
          <a:xfrm flipV="1">
            <a:off x="2541242" y="3760317"/>
            <a:ext cx="0" cy="133310"/>
          </a:xfrm>
          <a:prstGeom prst="straightConnector1">
            <a:avLst/>
          </a:prstGeom>
          <a:ln w="2222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3574E48-991E-4FFA-BE64-B3B675A66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70" y="1468151"/>
            <a:ext cx="4820323" cy="36104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A570085-83F5-4F64-923B-0A84A30CD188}"/>
              </a:ext>
            </a:extLst>
          </p:cNvPr>
          <p:cNvSpPr/>
          <p:nvPr/>
        </p:nvSpPr>
        <p:spPr>
          <a:xfrm>
            <a:off x="6479036" y="5915662"/>
            <a:ext cx="407149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2000" b="1" i="1" dirty="0">
                <a:solidFill>
                  <a:srgbClr val="00B050"/>
                </a:solidFill>
                <a:latin typeface="Calibri" panose="020F0502020204030204" pitchFamily="34" charset="0"/>
              </a:rPr>
              <a:t>Sans précaution, quel risque ?</a:t>
            </a:r>
            <a:endParaRPr lang="fr-FR" i="1" dirty="0">
              <a:solidFill>
                <a:srgbClr val="00B050"/>
              </a:solidFill>
              <a:latin typeface="Lucida Sans" panose="020B0602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6F5B5FE-0B05-432F-9619-36767CD29339}"/>
                  </a:ext>
                </a:extLst>
              </p:cNvPr>
              <p:cNvSpPr txBox="1"/>
              <p:nvPr/>
            </p:nvSpPr>
            <p:spPr>
              <a:xfrm>
                <a:off x="1521304" y="5014355"/>
                <a:ext cx="3051989" cy="781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num>
                        <m:den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6F5B5FE-0B05-432F-9619-36767CD2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04" y="5014355"/>
                <a:ext cx="3051989" cy="7815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A19B127-32CB-BC7D-E81A-2F6F18D3C775}"/>
              </a:ext>
            </a:extLst>
          </p:cNvPr>
          <p:cNvSpPr txBox="1"/>
          <p:nvPr/>
        </p:nvSpPr>
        <p:spPr>
          <a:xfrm>
            <a:off x="3180594" y="502660"/>
            <a:ext cx="875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et correction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9596CA-DE6B-A30B-D988-6C94C63F9DCB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96BF7-D581-7D65-784D-4A102BEAB093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3841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69093B8-3305-4457-B1B3-809CDD2BE3C9}"/>
              </a:ext>
            </a:extLst>
          </p:cNvPr>
          <p:cNvSpPr txBox="1"/>
          <p:nvPr/>
        </p:nvSpPr>
        <p:spPr>
          <a:xfrm>
            <a:off x="1133425" y="1273592"/>
            <a:ext cx="1076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Exemple de l’asservissement en position d’un laser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490B8C5-75A0-48CA-B1E3-C179FD4E9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821" y="2600326"/>
            <a:ext cx="3166289" cy="284120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2D3B3F4-352E-4ABB-9266-19B751B17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88" y="2743201"/>
            <a:ext cx="6526989" cy="292069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79B783-11D9-617D-A03C-192ED5290202}"/>
              </a:ext>
            </a:extLst>
          </p:cNvPr>
          <p:cNvSpPr txBox="1"/>
          <p:nvPr/>
        </p:nvSpPr>
        <p:spPr>
          <a:xfrm>
            <a:off x="3180594" y="502660"/>
            <a:ext cx="875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et correction d’un système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2B7F827-C57E-388E-9487-DB49228FC2EE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5898B-6649-6AAA-77F2-80C686D455CA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07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69093B8-3305-4457-B1B3-809CDD2BE3C9}"/>
              </a:ext>
            </a:extLst>
          </p:cNvPr>
          <p:cNvSpPr txBox="1"/>
          <p:nvPr/>
        </p:nvSpPr>
        <p:spPr>
          <a:xfrm>
            <a:off x="1133426" y="1273592"/>
            <a:ext cx="8886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Correction des systèmes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6AC57923-DDDE-4A24-A560-474D78D6E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061" y="2222807"/>
            <a:ext cx="8546386" cy="209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841FB18-3D9C-4F37-890E-EED8241B330B}"/>
                  </a:ext>
                </a:extLst>
              </p:cNvPr>
              <p:cNvSpPr txBox="1"/>
              <p:nvPr/>
            </p:nvSpPr>
            <p:spPr>
              <a:xfrm>
                <a:off x="3910135" y="4874017"/>
                <a:ext cx="4098238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fr-FR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ctrlPr>
                                <a:rPr lang="fr-FR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fr-FR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841FB18-3D9C-4F37-890E-EED8241B3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35" y="4874017"/>
                <a:ext cx="4098238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66CA9481-AD2B-146B-260B-1D84EA885FED}"/>
              </a:ext>
            </a:extLst>
          </p:cNvPr>
          <p:cNvSpPr txBox="1"/>
          <p:nvPr/>
        </p:nvSpPr>
        <p:spPr>
          <a:xfrm>
            <a:off x="3180594" y="502660"/>
            <a:ext cx="8754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Asservissement et correction d’un système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F34160-83AC-67E3-AA97-D1CC1887E85D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207442-A159-25D0-1FF7-C58CA372BA24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EE88CE-EA40-D261-552D-22571A06ADEE}"/>
              </a:ext>
            </a:extLst>
          </p:cNvPr>
          <p:cNvSpPr txBox="1"/>
          <p:nvPr/>
        </p:nvSpPr>
        <p:spPr>
          <a:xfrm>
            <a:off x="312185" y="6346221"/>
            <a:ext cx="8546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accent4"/>
                </a:solidFill>
                <a:latin typeface="Raleway ExtraBold" pitchFamily="2" charset="0"/>
              </a:rPr>
              <a:t>Les plus utilisés : correcteur Proportionnel Intégral Dérivé / PID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2197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0AFF04-BD95-4909-88DA-D59E3BF6E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4322618" cy="17756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50A39F1-9F5B-400A-9C8B-F99ECE37F274}"/>
              </a:ext>
            </a:extLst>
          </p:cNvPr>
          <p:cNvSpPr txBox="1"/>
          <p:nvPr/>
        </p:nvSpPr>
        <p:spPr>
          <a:xfrm>
            <a:off x="1800334" y="1779627"/>
            <a:ext cx="34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915ED72-A55E-4178-AE6A-D3AA5D2CFDA2}"/>
              </a:ext>
            </a:extLst>
          </p:cNvPr>
          <p:cNvSpPr txBox="1"/>
          <p:nvPr/>
        </p:nvSpPr>
        <p:spPr>
          <a:xfrm>
            <a:off x="608844" y="3693809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Ingénierie électronique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204682-9E56-4968-8967-0346ACAF0ACA}"/>
              </a:ext>
            </a:extLst>
          </p:cNvPr>
          <p:cNvSpPr txBox="1"/>
          <p:nvPr/>
        </p:nvSpPr>
        <p:spPr>
          <a:xfrm>
            <a:off x="608844" y="4401695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Approche Projet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  <a:latin typeface="Raleway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0CB799-4AAF-2501-C9CF-7B31B3370426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59CED1-E3FF-8178-44E2-2052B505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65" y="2399264"/>
            <a:ext cx="2349982" cy="21695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6DEA4F-9CFD-ACCD-7B67-FFE72983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33" y="363795"/>
            <a:ext cx="2349982" cy="19516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225D56-6211-6D97-7567-CDC7DAA73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548" y="5075034"/>
            <a:ext cx="3301638" cy="15643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70CFEA7-5E4E-B4EE-744F-90FEE870B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630" y="3308715"/>
            <a:ext cx="2226556" cy="16008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FC8408-54A6-70D8-C159-17ED54D23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5522" y="1939680"/>
            <a:ext cx="1547337" cy="11731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AB4387-5779-13B9-DC6D-34FAF8933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927" y="320232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3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6146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Ingénierie dans la photonique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8BBBB9A-936C-07A1-BE2A-32B7143CDE09}"/>
              </a:ext>
            </a:extLst>
          </p:cNvPr>
          <p:cNvSpPr/>
          <p:nvPr/>
        </p:nvSpPr>
        <p:spPr>
          <a:xfrm rot="5400000">
            <a:off x="1070940" y="2298644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524926-3A96-8336-134B-9A13B5ECBD96}"/>
              </a:ext>
            </a:extLst>
          </p:cNvPr>
          <p:cNvSpPr txBox="1"/>
          <p:nvPr/>
        </p:nvSpPr>
        <p:spPr>
          <a:xfrm>
            <a:off x="1370267" y="2229007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F6BE39D5-ACAD-7B2E-54F5-C290553BE16A}"/>
              </a:ext>
            </a:extLst>
          </p:cNvPr>
          <p:cNvSpPr/>
          <p:nvPr/>
        </p:nvSpPr>
        <p:spPr>
          <a:xfrm rot="5400000">
            <a:off x="1070940" y="265546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3E5679-28F4-D12B-4E44-26DAB9C38A0C}"/>
              </a:ext>
            </a:extLst>
          </p:cNvPr>
          <p:cNvSpPr txBox="1"/>
          <p:nvPr/>
        </p:nvSpPr>
        <p:spPr>
          <a:xfrm>
            <a:off x="1370266" y="2594426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11B09C90-41EE-0C67-A7C2-BC959DB6A575}"/>
              </a:ext>
            </a:extLst>
          </p:cNvPr>
          <p:cNvSpPr/>
          <p:nvPr/>
        </p:nvSpPr>
        <p:spPr>
          <a:xfrm rot="5400000">
            <a:off x="1070940" y="301228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6CDC28-9D8A-4202-B7E5-EB45A7D85A8D}"/>
              </a:ext>
            </a:extLst>
          </p:cNvPr>
          <p:cNvSpPr txBox="1"/>
          <p:nvPr/>
        </p:nvSpPr>
        <p:spPr>
          <a:xfrm>
            <a:off x="1370266" y="295124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D28542E3-513E-6309-3F50-62F8B6B4C8CF}"/>
              </a:ext>
            </a:extLst>
          </p:cNvPr>
          <p:cNvSpPr/>
          <p:nvPr/>
        </p:nvSpPr>
        <p:spPr>
          <a:xfrm rot="5400000">
            <a:off x="1070940" y="339199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A1255F-B370-CD7D-A262-3D3D0ECE2378}"/>
              </a:ext>
            </a:extLst>
          </p:cNvPr>
          <p:cNvSpPr txBox="1"/>
          <p:nvPr/>
        </p:nvSpPr>
        <p:spPr>
          <a:xfrm>
            <a:off x="1370266" y="333095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5951519B-6BAB-2A77-23B5-EF5B46DA9D7B}"/>
              </a:ext>
            </a:extLst>
          </p:cNvPr>
          <p:cNvSpPr/>
          <p:nvPr/>
        </p:nvSpPr>
        <p:spPr>
          <a:xfrm rot="5400000">
            <a:off x="1070940" y="159494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8C58A6-8772-4CB4-A0CB-77971CEEECFD}"/>
              </a:ext>
            </a:extLst>
          </p:cNvPr>
          <p:cNvSpPr txBox="1"/>
          <p:nvPr/>
        </p:nvSpPr>
        <p:spPr>
          <a:xfrm>
            <a:off x="1370266" y="1525308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064E95F3-0A4D-0EA4-AE44-472AC982EB55}"/>
              </a:ext>
            </a:extLst>
          </p:cNvPr>
          <p:cNvSpPr/>
          <p:nvPr/>
        </p:nvSpPr>
        <p:spPr>
          <a:xfrm rot="5400000">
            <a:off x="1070940" y="194182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8FA23A-4371-E839-EE11-8B9852CE138F}"/>
              </a:ext>
            </a:extLst>
          </p:cNvPr>
          <p:cNvSpPr txBox="1"/>
          <p:nvPr/>
        </p:nvSpPr>
        <p:spPr>
          <a:xfrm>
            <a:off x="1370266" y="1880782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15804E-C5F3-B51A-8DA8-836054D2D3A7}"/>
              </a:ext>
            </a:extLst>
          </p:cNvPr>
          <p:cNvSpPr txBox="1"/>
          <p:nvPr/>
        </p:nvSpPr>
        <p:spPr>
          <a:xfrm>
            <a:off x="7243198" y="220033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80D273-B95D-F156-4149-E5D49A9CE310}"/>
              </a:ext>
            </a:extLst>
          </p:cNvPr>
          <p:cNvSpPr txBox="1"/>
          <p:nvPr/>
        </p:nvSpPr>
        <p:spPr>
          <a:xfrm>
            <a:off x="7243198" y="2614326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C44F91-51BB-6245-1BC6-2348633BBAC3}"/>
              </a:ext>
            </a:extLst>
          </p:cNvPr>
          <p:cNvSpPr txBox="1"/>
          <p:nvPr/>
        </p:nvSpPr>
        <p:spPr>
          <a:xfrm>
            <a:off x="7243198" y="302741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69B7EE8-00CB-195C-403C-116B290DCE13}"/>
              </a:ext>
            </a:extLst>
          </p:cNvPr>
          <p:cNvSpPr txBox="1"/>
          <p:nvPr/>
        </p:nvSpPr>
        <p:spPr>
          <a:xfrm>
            <a:off x="7266984" y="3442150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48B5F8E-A2C1-9537-A7D9-86C493F210A8}"/>
              </a:ext>
            </a:extLst>
          </p:cNvPr>
          <p:cNvSpPr txBox="1"/>
          <p:nvPr/>
        </p:nvSpPr>
        <p:spPr>
          <a:xfrm>
            <a:off x="388604" y="6355340"/>
            <a:ext cx="697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A858FE-1325-92D0-3339-531DA5EF1B05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A9BAB3-8987-4104-0C7E-FED74CFA3C58}"/>
              </a:ext>
            </a:extLst>
          </p:cNvPr>
          <p:cNvSpPr/>
          <p:nvPr/>
        </p:nvSpPr>
        <p:spPr>
          <a:xfrm>
            <a:off x="7001165" y="2195847"/>
            <a:ext cx="188638" cy="1615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34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6146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Ingénierie dans la photonique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8BBBB9A-936C-07A1-BE2A-32B7143CDE09}"/>
              </a:ext>
            </a:extLst>
          </p:cNvPr>
          <p:cNvSpPr/>
          <p:nvPr/>
        </p:nvSpPr>
        <p:spPr>
          <a:xfrm rot="5400000">
            <a:off x="1070940" y="2298644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524926-3A96-8336-134B-9A13B5ECBD96}"/>
              </a:ext>
            </a:extLst>
          </p:cNvPr>
          <p:cNvSpPr txBox="1"/>
          <p:nvPr/>
        </p:nvSpPr>
        <p:spPr>
          <a:xfrm>
            <a:off x="1370267" y="2229007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F6BE39D5-ACAD-7B2E-54F5-C290553BE16A}"/>
              </a:ext>
            </a:extLst>
          </p:cNvPr>
          <p:cNvSpPr/>
          <p:nvPr/>
        </p:nvSpPr>
        <p:spPr>
          <a:xfrm rot="5400000">
            <a:off x="1070940" y="265546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3E5679-28F4-D12B-4E44-26DAB9C38A0C}"/>
              </a:ext>
            </a:extLst>
          </p:cNvPr>
          <p:cNvSpPr txBox="1"/>
          <p:nvPr/>
        </p:nvSpPr>
        <p:spPr>
          <a:xfrm>
            <a:off x="1370266" y="2594426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11B09C90-41EE-0C67-A7C2-BC959DB6A575}"/>
              </a:ext>
            </a:extLst>
          </p:cNvPr>
          <p:cNvSpPr/>
          <p:nvPr/>
        </p:nvSpPr>
        <p:spPr>
          <a:xfrm rot="5400000">
            <a:off x="1070940" y="301228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6CDC28-9D8A-4202-B7E5-EB45A7D85A8D}"/>
              </a:ext>
            </a:extLst>
          </p:cNvPr>
          <p:cNvSpPr txBox="1"/>
          <p:nvPr/>
        </p:nvSpPr>
        <p:spPr>
          <a:xfrm>
            <a:off x="1370266" y="295124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D28542E3-513E-6309-3F50-62F8B6B4C8CF}"/>
              </a:ext>
            </a:extLst>
          </p:cNvPr>
          <p:cNvSpPr/>
          <p:nvPr/>
        </p:nvSpPr>
        <p:spPr>
          <a:xfrm rot="5400000">
            <a:off x="1070940" y="339199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A1255F-B370-CD7D-A262-3D3D0ECE2378}"/>
              </a:ext>
            </a:extLst>
          </p:cNvPr>
          <p:cNvSpPr txBox="1"/>
          <p:nvPr/>
        </p:nvSpPr>
        <p:spPr>
          <a:xfrm>
            <a:off x="1370266" y="333095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5951519B-6BAB-2A77-23B5-EF5B46DA9D7B}"/>
              </a:ext>
            </a:extLst>
          </p:cNvPr>
          <p:cNvSpPr/>
          <p:nvPr/>
        </p:nvSpPr>
        <p:spPr>
          <a:xfrm rot="5400000">
            <a:off x="1070940" y="159494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8C58A6-8772-4CB4-A0CB-77971CEEECFD}"/>
              </a:ext>
            </a:extLst>
          </p:cNvPr>
          <p:cNvSpPr txBox="1"/>
          <p:nvPr/>
        </p:nvSpPr>
        <p:spPr>
          <a:xfrm>
            <a:off x="1370266" y="1525308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064E95F3-0A4D-0EA4-AE44-472AC982EB55}"/>
              </a:ext>
            </a:extLst>
          </p:cNvPr>
          <p:cNvSpPr/>
          <p:nvPr/>
        </p:nvSpPr>
        <p:spPr>
          <a:xfrm rot="5400000">
            <a:off x="1070940" y="194182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8FA23A-4371-E839-EE11-8B9852CE138F}"/>
              </a:ext>
            </a:extLst>
          </p:cNvPr>
          <p:cNvSpPr txBox="1"/>
          <p:nvPr/>
        </p:nvSpPr>
        <p:spPr>
          <a:xfrm>
            <a:off x="1370266" y="1880782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15804E-C5F3-B51A-8DA8-836054D2D3A7}"/>
              </a:ext>
            </a:extLst>
          </p:cNvPr>
          <p:cNvSpPr txBox="1"/>
          <p:nvPr/>
        </p:nvSpPr>
        <p:spPr>
          <a:xfrm>
            <a:off x="7243198" y="220033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80D273-B95D-F156-4149-E5D49A9CE310}"/>
              </a:ext>
            </a:extLst>
          </p:cNvPr>
          <p:cNvSpPr txBox="1"/>
          <p:nvPr/>
        </p:nvSpPr>
        <p:spPr>
          <a:xfrm>
            <a:off x="7243198" y="2614326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C44F91-51BB-6245-1BC6-2348633BBAC3}"/>
              </a:ext>
            </a:extLst>
          </p:cNvPr>
          <p:cNvSpPr txBox="1"/>
          <p:nvPr/>
        </p:nvSpPr>
        <p:spPr>
          <a:xfrm>
            <a:off x="7243198" y="302741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6F3E2A-8764-69B3-1E69-50719458D08A}"/>
              </a:ext>
            </a:extLst>
          </p:cNvPr>
          <p:cNvSpPr/>
          <p:nvPr/>
        </p:nvSpPr>
        <p:spPr>
          <a:xfrm>
            <a:off x="7001165" y="2195847"/>
            <a:ext cx="188638" cy="1615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69B7EE8-00CB-195C-403C-116B290DCE13}"/>
              </a:ext>
            </a:extLst>
          </p:cNvPr>
          <p:cNvSpPr txBox="1"/>
          <p:nvPr/>
        </p:nvSpPr>
        <p:spPr>
          <a:xfrm>
            <a:off x="7266984" y="3442150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FBD676-6AC6-84E3-3147-E8E6BEB2D3C4}"/>
              </a:ext>
            </a:extLst>
          </p:cNvPr>
          <p:cNvSpPr txBox="1"/>
          <p:nvPr/>
        </p:nvSpPr>
        <p:spPr>
          <a:xfrm>
            <a:off x="2881645" y="4378448"/>
            <a:ext cx="660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2022-2023 – Année de transition…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6243525-2490-DFD5-DF20-43C969E1E689}"/>
              </a:ext>
            </a:extLst>
          </p:cNvPr>
          <p:cNvSpPr txBox="1"/>
          <p:nvPr/>
        </p:nvSpPr>
        <p:spPr>
          <a:xfrm>
            <a:off x="3391734" y="51046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Refonte des enseignements autour </a:t>
            </a:r>
          </a:p>
          <a:p>
            <a:r>
              <a:rPr lang="fr-F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du traitement de l’information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DDBE642D-7D4A-FFDE-783A-D718459FB6FC}"/>
              </a:ext>
            </a:extLst>
          </p:cNvPr>
          <p:cNvSpPr/>
          <p:nvPr/>
        </p:nvSpPr>
        <p:spPr>
          <a:xfrm rot="5400000">
            <a:off x="4188706" y="580050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0722CE6-D23D-ADCD-F226-818B6F2898D5}"/>
              </a:ext>
            </a:extLst>
          </p:cNvPr>
          <p:cNvSpPr txBox="1"/>
          <p:nvPr/>
        </p:nvSpPr>
        <p:spPr>
          <a:xfrm>
            <a:off x="4488033" y="5750932"/>
            <a:ext cx="3625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Modules d’électronique et d’informatique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26" name="Triangle isocèle 25">
            <a:extLst>
              <a:ext uri="{FF2B5EF4-FFF2-40B4-BE49-F238E27FC236}">
                <a16:creationId xmlns:a16="http://schemas.microsoft.com/office/drawing/2014/main" id="{36F032B2-3075-DAD0-3BBA-48445C48AFE2}"/>
              </a:ext>
            </a:extLst>
          </p:cNvPr>
          <p:cNvSpPr/>
          <p:nvPr/>
        </p:nvSpPr>
        <p:spPr>
          <a:xfrm rot="5400000">
            <a:off x="4188706" y="608142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D07282F-B6E0-EE80-35AB-4BA0AF32D0D2}"/>
              </a:ext>
            </a:extLst>
          </p:cNvPr>
          <p:cNvSpPr txBox="1"/>
          <p:nvPr/>
        </p:nvSpPr>
        <p:spPr>
          <a:xfrm>
            <a:off x="4488033" y="6043411"/>
            <a:ext cx="3625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Modules de Calcul scientifique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A1559BEE-F922-C1B9-3AA5-38A28856F4DF}"/>
              </a:ext>
            </a:extLst>
          </p:cNvPr>
          <p:cNvSpPr/>
          <p:nvPr/>
        </p:nvSpPr>
        <p:spPr>
          <a:xfrm rot="5400000">
            <a:off x="2367198" y="4484913"/>
            <a:ext cx="369333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C8796B-1C84-CDE4-D2F9-C910DED73B65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99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C9F7D6E-2140-7B4D-B0E5-BAF0D6D9D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4" y="1268360"/>
            <a:ext cx="4872453" cy="552211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F99ECB-655A-FD52-1F5E-8C8BB8BA1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432" y="4805977"/>
            <a:ext cx="2609850" cy="15525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C878005-62B5-002D-D5E2-5424055D462C}"/>
              </a:ext>
            </a:extLst>
          </p:cNvPr>
          <p:cNvSpPr txBox="1"/>
          <p:nvPr/>
        </p:nvSpPr>
        <p:spPr>
          <a:xfrm>
            <a:off x="8553368" y="4498200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Raleway" pitchFamily="2" charset="0"/>
              </a:rPr>
              <a:t>Thème 3 des TP du Semestre 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F57BD1-F740-B60A-249F-FF72D5D038F8}"/>
              </a:ext>
            </a:extLst>
          </p:cNvPr>
          <p:cNvSpPr txBox="1"/>
          <p:nvPr/>
        </p:nvSpPr>
        <p:spPr>
          <a:xfrm>
            <a:off x="8202389" y="4805977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latin typeface="Raleway" pitchFamily="2" charset="0"/>
              </a:rPr>
              <a:t>Projet 2019-2020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2EE4EA-E091-F089-DDF9-CA98DA3D01D0}"/>
              </a:ext>
            </a:extLst>
          </p:cNvPr>
          <p:cNvSpPr txBox="1"/>
          <p:nvPr/>
        </p:nvSpPr>
        <p:spPr>
          <a:xfrm>
            <a:off x="8397142" y="6412413"/>
            <a:ext cx="2334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2"/>
                </a:solidFill>
                <a:latin typeface="Raleway" pitchFamily="2" charset="0"/>
              </a:rPr>
              <a:t>Logo SONOLUX par Ambre VISIVE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550C0A9-1E28-71EB-746F-15CFD8B7CB13}"/>
              </a:ext>
            </a:extLst>
          </p:cNvPr>
          <p:cNvSpPr txBox="1"/>
          <p:nvPr/>
        </p:nvSpPr>
        <p:spPr>
          <a:xfrm rot="16200000">
            <a:off x="4320476" y="5159739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2" charset="0"/>
              </a:rPr>
              <a:t>Les années précédentes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7117890" y="1695696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Projet par équipe de 4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6811002" y="1758456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6779F5-9B86-CC2C-DEDE-381E7F2C9A0E}"/>
              </a:ext>
            </a:extLst>
          </p:cNvPr>
          <p:cNvSpPr txBox="1"/>
          <p:nvPr/>
        </p:nvSpPr>
        <p:spPr>
          <a:xfrm>
            <a:off x="7117890" y="2150314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Prototype complet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9EED544-68EE-04CB-7E54-ADC63AA546BD}"/>
              </a:ext>
            </a:extLst>
          </p:cNvPr>
          <p:cNvSpPr/>
          <p:nvPr/>
        </p:nvSpPr>
        <p:spPr>
          <a:xfrm>
            <a:off x="6811002" y="221307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C84BC1-B20F-8D42-6D00-A3ED59720D23}"/>
              </a:ext>
            </a:extLst>
          </p:cNvPr>
          <p:cNvSpPr txBox="1"/>
          <p:nvPr/>
        </p:nvSpPr>
        <p:spPr>
          <a:xfrm>
            <a:off x="7117890" y="2628974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53BF227-F8A3-4035-0BAB-D876F40E4EAD}"/>
              </a:ext>
            </a:extLst>
          </p:cNvPr>
          <p:cNvSpPr/>
          <p:nvPr/>
        </p:nvSpPr>
        <p:spPr>
          <a:xfrm>
            <a:off x="6811002" y="269173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BFD874-13F4-D27C-7BE0-2F571982D72B}"/>
              </a:ext>
            </a:extLst>
          </p:cNvPr>
          <p:cNvSpPr txBox="1"/>
          <p:nvPr/>
        </p:nvSpPr>
        <p:spPr>
          <a:xfrm>
            <a:off x="7117890" y="3285127"/>
            <a:ext cx="4169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Compétences complémentaires</a:t>
            </a:r>
            <a:b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</a:b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	Au choix des étudiant.es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9B896821-7C8F-4A98-15E0-D00B7427964F}"/>
              </a:ext>
            </a:extLst>
          </p:cNvPr>
          <p:cNvSpPr/>
          <p:nvPr/>
        </p:nvSpPr>
        <p:spPr>
          <a:xfrm>
            <a:off x="6811002" y="334788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916E8-A626-85B4-A3A1-DA445895380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463E5C2-AB4E-0BAA-08EE-A5CF76CC9E1A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D5B03C-84D5-F32E-1584-B6A3B153427B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56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F99ECB-655A-FD52-1F5E-8C8BB8BA1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432" y="4805977"/>
            <a:ext cx="2609850" cy="15525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C878005-62B5-002D-D5E2-5424055D462C}"/>
              </a:ext>
            </a:extLst>
          </p:cNvPr>
          <p:cNvSpPr txBox="1"/>
          <p:nvPr/>
        </p:nvSpPr>
        <p:spPr>
          <a:xfrm>
            <a:off x="8553368" y="4498200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Raleway" pitchFamily="2" charset="0"/>
              </a:rPr>
              <a:t>Thème 3 des TP du Semestre 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F57BD1-F740-B60A-249F-FF72D5D038F8}"/>
              </a:ext>
            </a:extLst>
          </p:cNvPr>
          <p:cNvSpPr txBox="1"/>
          <p:nvPr/>
        </p:nvSpPr>
        <p:spPr>
          <a:xfrm>
            <a:off x="8202389" y="4805977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latin typeface="Raleway" pitchFamily="2" charset="0"/>
              </a:rPr>
              <a:t>Projet 2019-2020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92EE4EA-E091-F089-DDF9-CA98DA3D01D0}"/>
              </a:ext>
            </a:extLst>
          </p:cNvPr>
          <p:cNvSpPr txBox="1"/>
          <p:nvPr/>
        </p:nvSpPr>
        <p:spPr>
          <a:xfrm>
            <a:off x="8397142" y="6412413"/>
            <a:ext cx="23342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2"/>
                </a:solidFill>
                <a:latin typeface="Raleway" pitchFamily="2" charset="0"/>
              </a:rPr>
              <a:t>Logo SONOLUX par Ambre VISIVE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7117890" y="1695696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Projet par équipe de 4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6811002" y="1758456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6779F5-9B86-CC2C-DEDE-381E7F2C9A0E}"/>
              </a:ext>
            </a:extLst>
          </p:cNvPr>
          <p:cNvSpPr txBox="1"/>
          <p:nvPr/>
        </p:nvSpPr>
        <p:spPr>
          <a:xfrm>
            <a:off x="7117890" y="2150314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Prototype complet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39EED544-68EE-04CB-7E54-ADC63AA546BD}"/>
              </a:ext>
            </a:extLst>
          </p:cNvPr>
          <p:cNvSpPr/>
          <p:nvPr/>
        </p:nvSpPr>
        <p:spPr>
          <a:xfrm>
            <a:off x="6811002" y="221307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6C84BC1-B20F-8D42-6D00-A3ED59720D23}"/>
              </a:ext>
            </a:extLst>
          </p:cNvPr>
          <p:cNvSpPr txBox="1"/>
          <p:nvPr/>
        </p:nvSpPr>
        <p:spPr>
          <a:xfrm>
            <a:off x="7117890" y="2628974"/>
            <a:ext cx="3089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53BF227-F8A3-4035-0BAB-D876F40E4EAD}"/>
              </a:ext>
            </a:extLst>
          </p:cNvPr>
          <p:cNvSpPr/>
          <p:nvPr/>
        </p:nvSpPr>
        <p:spPr>
          <a:xfrm>
            <a:off x="6811002" y="269173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BFD874-13F4-D27C-7BE0-2F571982D72B}"/>
              </a:ext>
            </a:extLst>
          </p:cNvPr>
          <p:cNvSpPr txBox="1"/>
          <p:nvPr/>
        </p:nvSpPr>
        <p:spPr>
          <a:xfrm>
            <a:off x="7117890" y="3285127"/>
            <a:ext cx="4169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Compétences complémentaires</a:t>
            </a:r>
            <a:b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</a:b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	Au choix des étudiant.es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9B896821-7C8F-4A98-15E0-D00B7427964F}"/>
              </a:ext>
            </a:extLst>
          </p:cNvPr>
          <p:cNvSpPr/>
          <p:nvPr/>
        </p:nvSpPr>
        <p:spPr>
          <a:xfrm>
            <a:off x="6811002" y="334788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916E8-A626-85B4-A3A1-DA445895380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463E5C2-AB4E-0BAA-08EE-A5CF76CC9E1A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D5B03C-84D5-F32E-1584-B6A3B153427B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E4FBE4-B02A-D120-CAB0-90B23BAC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3" y="2869237"/>
            <a:ext cx="5909995" cy="33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0C8D76F-95CA-EB82-5B37-6ACF7132C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334" y="1695696"/>
            <a:ext cx="1598646" cy="147592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B76BDFF-14D6-61C2-8CAB-6ACA216DF071}"/>
              </a:ext>
            </a:extLst>
          </p:cNvPr>
          <p:cNvSpPr txBox="1"/>
          <p:nvPr/>
        </p:nvSpPr>
        <p:spPr>
          <a:xfrm>
            <a:off x="407044" y="628466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>
                <a:solidFill>
                  <a:schemeClr val="bg1">
                    <a:lumMod val="75000"/>
                  </a:schemeClr>
                </a:solidFill>
              </a:rPr>
              <a:t>https://www.frandroid.com/produits-android/maison-connectee/eclairages-connectes/1578592_plus-besoin-dambilight-avec-ce-kit-tv-4d-lumineux-a-100-dollars</a:t>
            </a:r>
            <a:endParaRPr lang="fr-FR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2609C41-3FF8-4218-846A-4107FF9C7F4A}"/>
              </a:ext>
            </a:extLst>
          </p:cNvPr>
          <p:cNvSpPr txBox="1"/>
          <p:nvPr/>
        </p:nvSpPr>
        <p:spPr>
          <a:xfrm>
            <a:off x="508929" y="293502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Nanoleaf</a:t>
            </a:r>
            <a:r>
              <a:rPr lang="fr-FR" sz="16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4D / CES 2023</a:t>
            </a:r>
            <a:endParaRPr lang="fr-F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5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412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Objectifs du projet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FE91970A-FCFA-4E13-B071-FDEDEFB03601}"/>
              </a:ext>
            </a:extLst>
          </p:cNvPr>
          <p:cNvSpPr txBox="1"/>
          <p:nvPr/>
        </p:nvSpPr>
        <p:spPr>
          <a:xfrm>
            <a:off x="1837480" y="2201430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Concevoir et réaliser un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prototype fonctionnel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37C4BEE3-AC10-4489-A4FD-3F09FED0098F}"/>
              </a:ext>
            </a:extLst>
          </p:cNvPr>
          <p:cNvSpPr txBox="1"/>
          <p:nvPr/>
        </p:nvSpPr>
        <p:spPr>
          <a:xfrm>
            <a:off x="1837480" y="2895037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Mettre en place une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démarche d’ingénierie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150975F-59C4-4D5E-AC76-E871E7F1CB89}"/>
              </a:ext>
            </a:extLst>
          </p:cNvPr>
          <p:cNvSpPr txBox="1"/>
          <p:nvPr/>
        </p:nvSpPr>
        <p:spPr>
          <a:xfrm>
            <a:off x="1837480" y="3533224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Travailler en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équipe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93953531-E994-422C-94C3-DF47F0D32B56}"/>
              </a:ext>
            </a:extLst>
          </p:cNvPr>
          <p:cNvSpPr txBox="1"/>
          <p:nvPr/>
        </p:nvSpPr>
        <p:spPr>
          <a:xfrm>
            <a:off x="1837480" y="4125232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Développer ses </a:t>
            </a:r>
            <a:r>
              <a:rPr lang="fr-FR" sz="2400" dirty="0">
                <a:solidFill>
                  <a:srgbClr val="FFC000"/>
                </a:solidFill>
                <a:latin typeface="Raleway ExtraBold" pitchFamily="2" charset="0"/>
              </a:rPr>
              <a:t>compétences en interfaçage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40E4D1-10ED-04DA-FC83-0AAAAE55BF0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DC87A0-66FD-3781-7BC9-AA73DEFD1815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3B06B2-12AD-047A-163F-71CE22FE5C2C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90C44A47-4839-E69B-CC30-D7824FE94F3D}"/>
              </a:ext>
            </a:extLst>
          </p:cNvPr>
          <p:cNvSpPr/>
          <p:nvPr/>
        </p:nvSpPr>
        <p:spPr>
          <a:xfrm>
            <a:off x="1353128" y="2232306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26BC5B6-F62A-05DF-D7FC-81087803C01C}"/>
              </a:ext>
            </a:extLst>
          </p:cNvPr>
          <p:cNvSpPr/>
          <p:nvPr/>
        </p:nvSpPr>
        <p:spPr>
          <a:xfrm>
            <a:off x="1350541" y="355991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EEFBCC9-AD90-15EA-9072-1CB68CE3028E}"/>
              </a:ext>
            </a:extLst>
          </p:cNvPr>
          <p:cNvSpPr/>
          <p:nvPr/>
        </p:nvSpPr>
        <p:spPr>
          <a:xfrm>
            <a:off x="1350541" y="292086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C5E4A96-F5D3-FBB9-D962-ECF506726521}"/>
              </a:ext>
            </a:extLst>
          </p:cNvPr>
          <p:cNvSpPr/>
          <p:nvPr/>
        </p:nvSpPr>
        <p:spPr>
          <a:xfrm>
            <a:off x="1369364" y="418893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9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Back to Semestre 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C2F53A-14BB-0F8D-D44C-EDDA523BC780}"/>
              </a:ext>
            </a:extLst>
          </p:cNvPr>
          <p:cNvSpPr txBox="1"/>
          <p:nvPr/>
        </p:nvSpPr>
        <p:spPr>
          <a:xfrm>
            <a:off x="424768" y="138586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347477" y="2061773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813163" y="2094040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500A2E-71DA-544F-19C7-0A95CEB0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46303C-A9BC-16BD-8D8A-68619DF8110D}"/>
              </a:ext>
            </a:extLst>
          </p:cNvPr>
          <p:cNvSpPr txBox="1"/>
          <p:nvPr/>
        </p:nvSpPr>
        <p:spPr>
          <a:xfrm>
            <a:off x="1347478" y="2551314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Autour de structures « utiles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F665203-5592-0A84-4320-9D3E98A8A550}"/>
              </a:ext>
            </a:extLst>
          </p:cNvPr>
          <p:cNvSpPr/>
          <p:nvPr/>
        </p:nvSpPr>
        <p:spPr>
          <a:xfrm rot="5400000">
            <a:off x="813164" y="2583581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A668C8-82F9-5C90-3987-174672704577}"/>
              </a:ext>
            </a:extLst>
          </p:cNvPr>
          <p:cNvSpPr txBox="1"/>
          <p:nvPr/>
        </p:nvSpPr>
        <p:spPr>
          <a:xfrm>
            <a:off x="424768" y="3562880"/>
            <a:ext cx="816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B0F0"/>
                </a:solidFill>
                <a:latin typeface="Raleway ExtraBold" pitchFamily="2" charset="0"/>
              </a:rPr>
              <a:t>TP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91E52F-5029-F167-881E-33A601BB8CB2}"/>
              </a:ext>
            </a:extLst>
          </p:cNvPr>
          <p:cNvSpPr txBox="1"/>
          <p:nvPr/>
        </p:nvSpPr>
        <p:spPr>
          <a:xfrm>
            <a:off x="1347476" y="4359000"/>
            <a:ext cx="276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Sans « questions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A857CAC8-1DE6-AFBA-0268-69D2930A919B}"/>
              </a:ext>
            </a:extLst>
          </p:cNvPr>
          <p:cNvSpPr/>
          <p:nvPr/>
        </p:nvSpPr>
        <p:spPr>
          <a:xfrm rot="5400000">
            <a:off x="813162" y="4391267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E605BE3-E8C7-40B7-E010-C001A4B1BF6E}"/>
              </a:ext>
            </a:extLst>
          </p:cNvPr>
          <p:cNvSpPr txBox="1"/>
          <p:nvPr/>
        </p:nvSpPr>
        <p:spPr>
          <a:xfrm>
            <a:off x="1347478" y="4848541"/>
            <a:ext cx="43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00B0F0"/>
                </a:solidFill>
                <a:effectLst/>
                <a:latin typeface="Trebuchet MS" panose="020B0603020202020204" pitchFamily="34" charset="0"/>
              </a:rPr>
              <a:t>Découpage en « missions »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9181D9CC-4BDE-43D0-FEB5-32FC6343146A}"/>
              </a:ext>
            </a:extLst>
          </p:cNvPr>
          <p:cNvSpPr/>
          <p:nvPr/>
        </p:nvSpPr>
        <p:spPr>
          <a:xfrm rot="5400000">
            <a:off x="813164" y="4880808"/>
            <a:ext cx="369333" cy="30480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B956AFA6-B160-C1EA-3113-E6D173C1E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70" y="1708786"/>
            <a:ext cx="3877994" cy="47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0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535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Déroulement du projet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1A7C95A-24E8-4196-BAB6-5610348A88A8}"/>
              </a:ext>
            </a:extLst>
          </p:cNvPr>
          <p:cNvSpPr/>
          <p:nvPr/>
        </p:nvSpPr>
        <p:spPr bwMode="auto">
          <a:xfrm>
            <a:off x="1005295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49B281-E00B-43EA-A11D-594F2D232299}"/>
              </a:ext>
            </a:extLst>
          </p:cNvPr>
          <p:cNvSpPr/>
          <p:nvPr/>
        </p:nvSpPr>
        <p:spPr bwMode="auto">
          <a:xfrm>
            <a:off x="2328034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8A6B801-187A-4AEB-A915-34848E29C366}"/>
              </a:ext>
            </a:extLst>
          </p:cNvPr>
          <p:cNvSpPr/>
          <p:nvPr/>
        </p:nvSpPr>
        <p:spPr bwMode="auto">
          <a:xfrm>
            <a:off x="1005295" y="3642771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465CDA5-D78D-4500-9CFA-8FF419D6631C}"/>
              </a:ext>
            </a:extLst>
          </p:cNvPr>
          <p:cNvSpPr/>
          <p:nvPr/>
        </p:nvSpPr>
        <p:spPr bwMode="auto">
          <a:xfrm>
            <a:off x="2328033" y="3591938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46E7A91-8CB9-4B35-AF57-5F4ADAD96CEE}"/>
              </a:ext>
            </a:extLst>
          </p:cNvPr>
          <p:cNvSpPr/>
          <p:nvPr/>
        </p:nvSpPr>
        <p:spPr bwMode="auto">
          <a:xfrm>
            <a:off x="1007237" y="5285036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5EF3878-0BA8-4EF5-834C-EDC0F289B141}"/>
              </a:ext>
            </a:extLst>
          </p:cNvPr>
          <p:cNvSpPr/>
          <p:nvPr/>
        </p:nvSpPr>
        <p:spPr bwMode="auto">
          <a:xfrm>
            <a:off x="2328033" y="5299947"/>
            <a:ext cx="2472212" cy="1319463"/>
          </a:xfrm>
          <a:prstGeom prst="roundRect">
            <a:avLst>
              <a:gd name="adj" fmla="val 447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95EFAA3-E8A0-4C68-BE1A-9F7036407EA4}"/>
              </a:ext>
            </a:extLst>
          </p:cNvPr>
          <p:cNvSpPr/>
          <p:nvPr/>
        </p:nvSpPr>
        <p:spPr bwMode="auto">
          <a:xfrm>
            <a:off x="4967889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BE17970-55C4-4356-BB39-FC4BE1701EDD}"/>
              </a:ext>
            </a:extLst>
          </p:cNvPr>
          <p:cNvSpPr/>
          <p:nvPr/>
        </p:nvSpPr>
        <p:spPr bwMode="auto">
          <a:xfrm>
            <a:off x="7481437" y="2326190"/>
            <a:ext cx="1078624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2DC861E-B8BA-44B2-A925-84E3FE0950CD}"/>
              </a:ext>
            </a:extLst>
          </p:cNvPr>
          <p:cNvSpPr/>
          <p:nvPr/>
        </p:nvSpPr>
        <p:spPr bwMode="auto">
          <a:xfrm>
            <a:off x="7481436" y="2676924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0EEE2A2-AF8D-415C-BA22-B5B3A1B816AC}"/>
              </a:ext>
            </a:extLst>
          </p:cNvPr>
          <p:cNvSpPr/>
          <p:nvPr/>
        </p:nvSpPr>
        <p:spPr bwMode="auto">
          <a:xfrm>
            <a:off x="8712461" y="2676922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5B69FF8-986E-4B44-B639-A3600FB64826}"/>
              </a:ext>
            </a:extLst>
          </p:cNvPr>
          <p:cNvSpPr/>
          <p:nvPr/>
        </p:nvSpPr>
        <p:spPr bwMode="auto">
          <a:xfrm>
            <a:off x="8712461" y="3002845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B6FE13C-4F99-4412-BBE3-B36E17178765}"/>
              </a:ext>
            </a:extLst>
          </p:cNvPr>
          <p:cNvSpPr/>
          <p:nvPr/>
        </p:nvSpPr>
        <p:spPr bwMode="auto">
          <a:xfrm>
            <a:off x="8704682" y="2312209"/>
            <a:ext cx="2091139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8E83923-9529-4F7F-969F-A438E23D7090}"/>
              </a:ext>
            </a:extLst>
          </p:cNvPr>
          <p:cNvSpPr/>
          <p:nvPr/>
        </p:nvSpPr>
        <p:spPr bwMode="auto">
          <a:xfrm>
            <a:off x="4960039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BE57852-005B-4DC7-9085-D51C710A138C}"/>
              </a:ext>
            </a:extLst>
          </p:cNvPr>
          <p:cNvSpPr txBox="1"/>
          <p:nvPr/>
        </p:nvSpPr>
        <p:spPr>
          <a:xfrm>
            <a:off x="2475214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A9EE464-F0CC-4F9E-B48B-F98B7AB37E98}"/>
              </a:ext>
            </a:extLst>
          </p:cNvPr>
          <p:cNvSpPr/>
          <p:nvPr/>
        </p:nvSpPr>
        <p:spPr bwMode="auto">
          <a:xfrm>
            <a:off x="4967889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A57063-55F6-4373-9908-56FD1D3724C6}"/>
              </a:ext>
            </a:extLst>
          </p:cNvPr>
          <p:cNvSpPr txBox="1"/>
          <p:nvPr/>
        </p:nvSpPr>
        <p:spPr>
          <a:xfrm>
            <a:off x="2516876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>
                    <a:lumMod val="9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bg1">
                  <a:lumMod val="95000"/>
                </a:schemeClr>
              </a:solidFill>
              <a:effectLst/>
              <a:latin typeface="inherit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AB5A8870-E1A8-4CA0-B399-510996C9C282}"/>
              </a:ext>
            </a:extLst>
          </p:cNvPr>
          <p:cNvSpPr/>
          <p:nvPr/>
        </p:nvSpPr>
        <p:spPr bwMode="auto">
          <a:xfrm>
            <a:off x="6066547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EB4FFA5-72F1-4814-9E8B-D2F50C3E2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36" y="4270539"/>
            <a:ext cx="3444262" cy="2378694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30B9EF2B-B13E-4A34-BA27-0EB06230D9CC}"/>
              </a:ext>
            </a:extLst>
          </p:cNvPr>
          <p:cNvSpPr/>
          <p:nvPr/>
        </p:nvSpPr>
        <p:spPr bwMode="auto">
          <a:xfrm>
            <a:off x="1005295" y="563807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A27306F0-0188-4C55-A71C-571FF755F9BE}"/>
              </a:ext>
            </a:extLst>
          </p:cNvPr>
          <p:cNvSpPr/>
          <p:nvPr/>
        </p:nvSpPr>
        <p:spPr bwMode="auto">
          <a:xfrm>
            <a:off x="1005295" y="599111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0EFCC21-034F-4E94-B28D-D5682FFEE0B1}"/>
              </a:ext>
            </a:extLst>
          </p:cNvPr>
          <p:cNvSpPr/>
          <p:nvPr/>
        </p:nvSpPr>
        <p:spPr bwMode="auto">
          <a:xfrm>
            <a:off x="1005295" y="6344157"/>
            <a:ext cx="1126353" cy="275253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700F7A-EA75-8E16-E9FB-A69A45FD87C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7E7104-2BCD-A6BB-906C-A98C5C0823A4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5676BE-3FB3-BA93-6ABB-E17DF3B3F21A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84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DA2917-113F-4492-BD69-64746E1BFC6B}"/>
              </a:ext>
            </a:extLst>
          </p:cNvPr>
          <p:cNvSpPr txBox="1"/>
          <p:nvPr/>
        </p:nvSpPr>
        <p:spPr>
          <a:xfrm>
            <a:off x="1112598" y="1796868"/>
            <a:ext cx="33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648408-967C-409C-8014-99F96E64F1D9}"/>
              </a:ext>
            </a:extLst>
          </p:cNvPr>
          <p:cNvSpPr txBox="1"/>
          <p:nvPr/>
        </p:nvSpPr>
        <p:spPr>
          <a:xfrm>
            <a:off x="2275793" y="3721741"/>
            <a:ext cx="1053117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Raleway ExtraBold" pitchFamily="2" charset="0"/>
                <a:sym typeface="Wingdings" panose="05000000000000000000" pitchFamily="2" charset="2"/>
              </a:rPr>
              <a:t>http://lense.institutoptique.fr/electronique-s6/</a:t>
            </a:r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B31DAB-733E-4F7A-BE67-5C751F5D84B7}"/>
              </a:ext>
            </a:extLst>
          </p:cNvPr>
          <p:cNvSpPr txBox="1"/>
          <p:nvPr/>
        </p:nvSpPr>
        <p:spPr>
          <a:xfrm>
            <a:off x="1112598" y="2320867"/>
            <a:ext cx="33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Ressources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CF01579-E160-469B-A765-FC252D07C421}"/>
              </a:ext>
            </a:extLst>
          </p:cNvPr>
          <p:cNvSpPr txBox="1"/>
          <p:nvPr/>
        </p:nvSpPr>
        <p:spPr>
          <a:xfrm rot="2753649">
            <a:off x="1485144" y="3685298"/>
            <a:ext cx="952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  <a:sym typeface="Wingdings" panose="05000000000000000000" pitchFamily="2" charset="2"/>
              </a:rPr>
              <a:t></a:t>
            </a:r>
            <a:endParaRPr lang="fr-FR" sz="4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8E3F5E3-B0C8-4189-9B0E-199BFF1E3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42" y="5047460"/>
            <a:ext cx="2152502" cy="15250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FEBE3F7-4A25-4B68-B5EF-D8860F3E0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307" y="5047459"/>
            <a:ext cx="2161000" cy="154097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5C5AFA-195E-4108-B1D1-489B232D5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750" y="4499670"/>
            <a:ext cx="1506977" cy="20959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105C505-EA59-4131-8097-DEAA0E0FF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023" y="4499669"/>
            <a:ext cx="2777305" cy="210244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7ED0E22-B458-4A56-AF60-3D8BE35D553B}"/>
              </a:ext>
            </a:extLst>
          </p:cNvPr>
          <p:cNvSpPr txBox="1"/>
          <p:nvPr/>
        </p:nvSpPr>
        <p:spPr>
          <a:xfrm>
            <a:off x="1112598" y="2843967"/>
            <a:ext cx="419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Supports TD/TP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5A57C71-81AD-465A-87B6-A99F9A7B1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110E308-1BD5-148F-4A06-D57AA8B045C0}"/>
              </a:ext>
            </a:extLst>
          </p:cNvPr>
          <p:cNvSpPr txBox="1"/>
          <p:nvPr/>
        </p:nvSpPr>
        <p:spPr>
          <a:xfrm>
            <a:off x="3180594" y="50266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Approche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330D9C-1BF1-0487-573C-666A684DD12F}"/>
              </a:ext>
            </a:extLst>
          </p:cNvPr>
          <p:cNvSpPr txBox="1"/>
          <p:nvPr/>
        </p:nvSpPr>
        <p:spPr>
          <a:xfrm>
            <a:off x="3180594" y="21330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endParaRPr lang="fr-FR" sz="1400" dirty="0">
              <a:solidFill>
                <a:schemeClr val="bg2"/>
              </a:solidFill>
              <a:latin typeface="Ralew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27805-A269-066F-60D3-7D92D9D2EA9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88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A0DEC22E-1FD3-402D-B14C-72FADD01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07" y="103832"/>
            <a:ext cx="4791744" cy="67541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4322618" cy="17756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9BDAB7-122C-40C1-999E-A31D5BFCEAD3}"/>
              </a:ext>
            </a:extLst>
          </p:cNvPr>
          <p:cNvSpPr txBox="1"/>
          <p:nvPr/>
        </p:nvSpPr>
        <p:spPr>
          <a:xfrm>
            <a:off x="608844" y="3693809"/>
            <a:ext cx="662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65000"/>
                  </a:schemeClr>
                </a:solidFill>
                <a:latin typeface="Raleway ExtraBold" pitchFamily="2" charset="0"/>
              </a:rPr>
              <a:t>Gérer un projet technique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3CADA4-9340-49DF-8186-14C6B6AC067B}"/>
              </a:ext>
            </a:extLst>
          </p:cNvPr>
          <p:cNvSpPr txBox="1"/>
          <p:nvPr/>
        </p:nvSpPr>
        <p:spPr>
          <a:xfrm>
            <a:off x="11024216" y="352456"/>
            <a:ext cx="1038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  <a:latin typeface="Interstate" panose="00000400000000000000" pitchFamily="2" charset="0"/>
              </a:rPr>
              <a:t>CéTI</a:t>
            </a:r>
            <a:endParaRPr lang="fr-FR" sz="2800" dirty="0">
              <a:solidFill>
                <a:schemeClr val="bg1"/>
              </a:solidFill>
              <a:latin typeface="Interstate" panose="00000400000000000000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1B2A66-6E1B-4257-884B-0485ABD71185}"/>
              </a:ext>
            </a:extLst>
          </p:cNvPr>
          <p:cNvSpPr txBox="1"/>
          <p:nvPr/>
        </p:nvSpPr>
        <p:spPr>
          <a:xfrm>
            <a:off x="1800334" y="1779627"/>
            <a:ext cx="343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/>
                </a:solidFill>
                <a:latin typeface="Raleway" pitchFamily="2" charset="0"/>
              </a:rPr>
              <a:t>http://lense.institutoptique.fr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30F598-D215-4896-A8D4-3D5559097BC9}"/>
              </a:ext>
            </a:extLst>
          </p:cNvPr>
          <p:cNvSpPr txBox="1"/>
          <p:nvPr/>
        </p:nvSpPr>
        <p:spPr>
          <a:xfrm>
            <a:off x="608844" y="430933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En équipe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FB86FA-0F99-D2AC-A09F-A6960F5F023F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29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Qu’est-ce qu’un projet technique ?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69B40E7-007A-41D4-8362-A8CF0CA10E37}"/>
              </a:ext>
            </a:extLst>
          </p:cNvPr>
          <p:cNvSpPr txBox="1"/>
          <p:nvPr/>
        </p:nvSpPr>
        <p:spPr>
          <a:xfrm>
            <a:off x="1133426" y="2129710"/>
            <a:ext cx="825892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Selon le </a:t>
            </a:r>
            <a:r>
              <a:rPr lang="fr-FR" b="0" i="1" dirty="0">
                <a:solidFill>
                  <a:schemeClr val="bg1"/>
                </a:solidFill>
                <a:effectLst/>
                <a:latin typeface="Halyard Text"/>
              </a:rPr>
              <a:t>Project Management Institute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, un projet est une </a:t>
            </a:r>
            <a:r>
              <a:rPr lang="fr-FR" sz="2000" b="1" i="0" dirty="0">
                <a:solidFill>
                  <a:srgbClr val="FFC000"/>
                </a:solidFill>
                <a:effectLst/>
                <a:latin typeface="Halyard Text"/>
              </a:rPr>
              <a:t>activité temporaire ayant une date de début et de fin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. </a:t>
            </a: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6F8DCC-BC64-E4AE-BACB-26AC0730730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58B9B9-A6CB-993E-C5C7-C42A5EA5BBC2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83E76F4-3EFC-B3A4-2751-D43D61A63362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</p:spTree>
    <p:extLst>
      <p:ext uri="{BB962C8B-B14F-4D97-AF65-F5344CB8AC3E}">
        <p14:creationId xmlns:p14="http://schemas.microsoft.com/office/powerpoint/2010/main" val="3149815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Qu’est-ce qu’un projet technique ?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69B40E7-007A-41D4-8362-A8CF0CA10E37}"/>
              </a:ext>
            </a:extLst>
          </p:cNvPr>
          <p:cNvSpPr txBox="1"/>
          <p:nvPr/>
        </p:nvSpPr>
        <p:spPr>
          <a:xfrm>
            <a:off x="1133426" y="2129710"/>
            <a:ext cx="825892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Selon le </a:t>
            </a:r>
            <a:r>
              <a:rPr lang="fr-FR" b="0" i="1" dirty="0">
                <a:solidFill>
                  <a:schemeClr val="bg1"/>
                </a:solidFill>
                <a:effectLst/>
                <a:latin typeface="Halyard Text"/>
              </a:rPr>
              <a:t>Project Management Institute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, un projet est une </a:t>
            </a:r>
            <a:r>
              <a:rPr lang="fr-FR" sz="2000" b="1" i="0" dirty="0">
                <a:solidFill>
                  <a:srgbClr val="FFC000"/>
                </a:solidFill>
                <a:effectLst/>
                <a:latin typeface="Halyard Text"/>
              </a:rPr>
              <a:t>activité temporaire ayant une date de début et de fin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. </a:t>
            </a: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Chaque projet est composé d'une </a:t>
            </a:r>
            <a:r>
              <a:rPr lang="fr-FR" sz="2400" b="1" i="0" dirty="0">
                <a:solidFill>
                  <a:srgbClr val="FFC000"/>
                </a:solidFill>
                <a:effectLst/>
                <a:latin typeface="Halyard Text"/>
              </a:rPr>
              <a:t>série de tâches</a:t>
            </a:r>
            <a:r>
              <a:rPr lang="fr-FR" sz="2400" b="0" i="0" dirty="0">
                <a:solidFill>
                  <a:srgbClr val="FFC000"/>
                </a:solidFill>
                <a:effectLst/>
                <a:latin typeface="Halyard Text"/>
              </a:rPr>
              <a:t> 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qui ont en définitive un seul et même objectif. Celles-ci sont </a:t>
            </a:r>
            <a:r>
              <a:rPr lang="fr-FR" sz="2000" b="0" i="0" dirty="0">
                <a:solidFill>
                  <a:srgbClr val="FFC000"/>
                </a:solidFill>
                <a:effectLst/>
                <a:latin typeface="Halyard Text"/>
              </a:rPr>
              <a:t>soumises à des </a:t>
            </a:r>
            <a:r>
              <a:rPr lang="fr-FR" sz="2000" b="1" i="0" dirty="0">
                <a:solidFill>
                  <a:srgbClr val="FFC000"/>
                </a:solidFill>
                <a:effectLst/>
                <a:latin typeface="Halyard Text"/>
              </a:rPr>
              <a:t>conditions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, notamment de temps, de personnes et de ressources dont vous avez besoin pour réaliser le projet. </a:t>
            </a: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0E6D19-BBFA-4E69-A896-256FBA6B877F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CC8134-B6E7-4371-D17C-4041E6112F50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185582-2ECC-6ECF-F4EA-1086AE70905D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</p:spTree>
    <p:extLst>
      <p:ext uri="{BB962C8B-B14F-4D97-AF65-F5344CB8AC3E}">
        <p14:creationId xmlns:p14="http://schemas.microsoft.com/office/powerpoint/2010/main" val="3535857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/>
                </a:solidFill>
                <a:latin typeface="Raleway ExtraBold" pitchFamily="2" charset="0"/>
              </a:rPr>
              <a:t>Qu’est-ce qu’un projet technique ?</a:t>
            </a:r>
            <a:endParaRPr lang="fr-FR" sz="3200" dirty="0">
              <a:solidFill>
                <a:schemeClr val="bg2"/>
              </a:solidFill>
              <a:latin typeface="Raleway ExtraBold" pitchFamily="2" charset="0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A69B40E7-007A-41D4-8362-A8CF0CA10E37}"/>
              </a:ext>
            </a:extLst>
          </p:cNvPr>
          <p:cNvSpPr txBox="1"/>
          <p:nvPr/>
        </p:nvSpPr>
        <p:spPr>
          <a:xfrm>
            <a:off x="1133426" y="2129710"/>
            <a:ext cx="82589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Selon le </a:t>
            </a:r>
            <a:r>
              <a:rPr lang="fr-FR" b="0" i="1" dirty="0">
                <a:solidFill>
                  <a:schemeClr val="bg1"/>
                </a:solidFill>
                <a:effectLst/>
                <a:latin typeface="Halyard Text"/>
              </a:rPr>
              <a:t>Project Management Institute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, un projet est une </a:t>
            </a:r>
            <a:r>
              <a:rPr lang="fr-FR" sz="2000" b="1" i="0" dirty="0">
                <a:solidFill>
                  <a:srgbClr val="FFC000"/>
                </a:solidFill>
                <a:effectLst/>
                <a:latin typeface="Halyard Text"/>
              </a:rPr>
              <a:t>activité temporaire ayant une date de début et de fin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. </a:t>
            </a: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Chaque projet est composé d'une </a:t>
            </a:r>
            <a:r>
              <a:rPr lang="fr-FR" sz="2400" b="1" i="0" dirty="0">
                <a:solidFill>
                  <a:srgbClr val="FFC000"/>
                </a:solidFill>
                <a:effectLst/>
                <a:latin typeface="Halyard Text"/>
              </a:rPr>
              <a:t>série de tâches</a:t>
            </a:r>
            <a:r>
              <a:rPr lang="fr-FR" sz="2400" b="0" i="0" dirty="0">
                <a:solidFill>
                  <a:srgbClr val="FFC000"/>
                </a:solidFill>
                <a:effectLst/>
                <a:latin typeface="Halyard Text"/>
              </a:rPr>
              <a:t> 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qui ont en définitive un seul et même objectif. Celles-ci sont </a:t>
            </a:r>
            <a:r>
              <a:rPr lang="fr-FR" sz="2000" b="0" i="0" dirty="0">
                <a:solidFill>
                  <a:srgbClr val="FFC000"/>
                </a:solidFill>
                <a:effectLst/>
                <a:latin typeface="Halyard Text"/>
              </a:rPr>
              <a:t>soumises à des </a:t>
            </a:r>
            <a:r>
              <a:rPr lang="fr-FR" sz="2000" b="1" i="0" dirty="0">
                <a:solidFill>
                  <a:srgbClr val="FFC000"/>
                </a:solidFill>
                <a:effectLst/>
                <a:latin typeface="Halyard Text"/>
              </a:rPr>
              <a:t>conditions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, notamment de temps, de personnes et de ressources dont vous avez besoin pour réaliser le projet. </a:t>
            </a: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En règle générale, </a:t>
            </a:r>
            <a:r>
              <a:rPr lang="fr-FR" sz="2400" b="1" i="0" u="none" strike="noStrike" dirty="0">
                <a:solidFill>
                  <a:schemeClr val="bg1"/>
                </a:solidFill>
                <a:effectLst/>
                <a:latin typeface="Halyard Tex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 projet comprend cinq phases</a:t>
            </a:r>
            <a:r>
              <a:rPr lang="fr-FR" sz="2400" b="1" i="0" dirty="0">
                <a:solidFill>
                  <a:schemeClr val="bg1"/>
                </a:solidFill>
                <a:effectLst/>
                <a:latin typeface="Halyard Text"/>
              </a:rPr>
              <a:t> 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  <a:sym typeface="Wingdings" panose="05000000000000000000" pitchFamily="2" charset="2"/>
              </a:rPr>
              <a:t></a:t>
            </a:r>
            <a:endParaRPr lang="fr-FR" b="0" i="0" dirty="0">
              <a:solidFill>
                <a:schemeClr val="bg1"/>
              </a:solidFill>
              <a:effectLst/>
              <a:latin typeface="Halyard Text"/>
            </a:endParaRPr>
          </a:p>
          <a:p>
            <a:pPr algn="l"/>
            <a:endParaRPr lang="fr-FR" dirty="0">
              <a:solidFill>
                <a:schemeClr val="bg1"/>
              </a:solidFill>
              <a:latin typeface="Halyard Text"/>
            </a:endParaRPr>
          </a:p>
          <a:p>
            <a:pPr algn="l"/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Chaque phase est composée de </a:t>
            </a:r>
            <a:r>
              <a:rPr lang="fr-FR" b="1" i="0" dirty="0">
                <a:solidFill>
                  <a:schemeClr val="bg1"/>
                </a:solidFill>
                <a:effectLst/>
                <a:latin typeface="Halyard Text"/>
              </a:rPr>
              <a:t>tâches spécifiques </a:t>
            </a:r>
            <a:r>
              <a:rPr lang="fr-FR" b="0" i="0" dirty="0">
                <a:solidFill>
                  <a:schemeClr val="bg1"/>
                </a:solidFill>
                <a:effectLst/>
                <a:latin typeface="Halyard Text"/>
              </a:rPr>
              <a:t>qui vous permettent d'atteindre les objectifs relatifs à votre projet.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9673319-D450-43E7-BA23-24C122486ED5}"/>
              </a:ext>
            </a:extLst>
          </p:cNvPr>
          <p:cNvSpPr/>
          <p:nvPr/>
        </p:nvSpPr>
        <p:spPr bwMode="auto">
          <a:xfrm>
            <a:off x="9799047" y="2628299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Lancement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9B64F15-4A11-4B1D-9113-3D25D8053C4F}"/>
              </a:ext>
            </a:extLst>
          </p:cNvPr>
          <p:cNvSpPr/>
          <p:nvPr/>
        </p:nvSpPr>
        <p:spPr bwMode="auto">
          <a:xfrm>
            <a:off x="9799047" y="3115750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Planification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C941E67-055F-4ED9-8038-6B0779EAD12A}"/>
              </a:ext>
            </a:extLst>
          </p:cNvPr>
          <p:cNvSpPr/>
          <p:nvPr/>
        </p:nvSpPr>
        <p:spPr bwMode="auto">
          <a:xfrm>
            <a:off x="9799047" y="3603185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Exécution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7D3C50B5-5F49-407E-A88C-CA0306E3446A}"/>
              </a:ext>
            </a:extLst>
          </p:cNvPr>
          <p:cNvSpPr/>
          <p:nvPr/>
        </p:nvSpPr>
        <p:spPr bwMode="auto">
          <a:xfrm>
            <a:off x="9799047" y="4090620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Surveillance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5765788-0EAE-46AC-BEAB-78D25DFAEC0A}"/>
              </a:ext>
            </a:extLst>
          </p:cNvPr>
          <p:cNvSpPr/>
          <p:nvPr/>
        </p:nvSpPr>
        <p:spPr bwMode="auto">
          <a:xfrm>
            <a:off x="9799047" y="4593353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Clotûre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305DD-86F5-918A-347B-BF15A4FEA5E4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51A1136-742F-9D64-C74E-2D52877D6EC1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116DE2-F546-4B76-3961-85505C1F7578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</p:spTree>
    <p:extLst>
      <p:ext uri="{BB962C8B-B14F-4D97-AF65-F5344CB8AC3E}">
        <p14:creationId xmlns:p14="http://schemas.microsoft.com/office/powerpoint/2010/main" val="3697148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Principales causes d’échec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6411CD9-F511-A776-9825-066927F122A6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45AD807-1C92-B9CE-B0D3-EF043CA413CE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EC02B7-22EB-B791-C79B-D8839796B5CD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775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Principales causes d’échec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E11D9C5-6C1E-47DE-B99C-C8D809AB6310}"/>
              </a:ext>
            </a:extLst>
          </p:cNvPr>
          <p:cNvSpPr/>
          <p:nvPr/>
        </p:nvSpPr>
        <p:spPr bwMode="auto">
          <a:xfrm>
            <a:off x="1133427" y="2281626"/>
            <a:ext cx="3940399" cy="4676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communication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33EA511-CC5B-41BD-B087-C5558F88CD6A}"/>
              </a:ext>
            </a:extLst>
          </p:cNvPr>
          <p:cNvSpPr/>
          <p:nvPr/>
        </p:nvSpPr>
        <p:spPr bwMode="auto">
          <a:xfrm>
            <a:off x="1131161" y="3172521"/>
            <a:ext cx="3940399" cy="467636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planification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3910B76-3117-403B-B402-B7390A20EB31}"/>
              </a:ext>
            </a:extLst>
          </p:cNvPr>
          <p:cNvSpPr/>
          <p:nvPr/>
        </p:nvSpPr>
        <p:spPr bwMode="auto">
          <a:xfrm>
            <a:off x="1131161" y="4108739"/>
            <a:ext cx="3940399" cy="4676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 outils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D5AB01E-F81D-4728-85B4-4DD84E18D3AC}"/>
              </a:ext>
            </a:extLst>
          </p:cNvPr>
          <p:cNvSpPr/>
          <p:nvPr/>
        </p:nvSpPr>
        <p:spPr bwMode="auto">
          <a:xfrm>
            <a:off x="1131160" y="5044957"/>
            <a:ext cx="3940399" cy="467636"/>
          </a:xfrm>
          <a:prstGeom prst="roundRect">
            <a:avLst/>
          </a:prstGeom>
          <a:solidFill>
            <a:srgbClr val="A6A6A6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Manque de surveillance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73C8041-24DB-A4C4-1353-CE7AF313373D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270224-9E3C-4ECF-2930-375D6A2ADF42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D42E6-28D0-C562-1470-2EA5CD675CDA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6513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Principales causes d’échec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798503BC-8A88-47BD-89BB-2FEF0ED4DA0E}"/>
              </a:ext>
            </a:extLst>
          </p:cNvPr>
          <p:cNvSpPr txBox="1"/>
          <p:nvPr/>
        </p:nvSpPr>
        <p:spPr>
          <a:xfrm>
            <a:off x="8065855" y="6477862"/>
            <a:ext cx="4390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>
                    <a:lumMod val="75000"/>
                  </a:schemeClr>
                </a:solidFill>
              </a:rPr>
              <a:t>https://www.teamleader.fr/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E11D9C5-6C1E-47DE-B99C-C8D809AB6310}"/>
              </a:ext>
            </a:extLst>
          </p:cNvPr>
          <p:cNvSpPr/>
          <p:nvPr/>
        </p:nvSpPr>
        <p:spPr bwMode="auto">
          <a:xfrm>
            <a:off x="1133427" y="2281626"/>
            <a:ext cx="3940399" cy="4676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communication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6C47422-25F7-460D-953F-EEEF8B154542}"/>
              </a:ext>
            </a:extLst>
          </p:cNvPr>
          <p:cNvSpPr txBox="1"/>
          <p:nvPr/>
        </p:nvSpPr>
        <p:spPr>
          <a:xfrm>
            <a:off x="5347558" y="2330778"/>
            <a:ext cx="5799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chemeClr val="bg2"/>
                </a:solidFill>
                <a:effectLst/>
                <a:latin typeface="Halyard Text"/>
              </a:rPr>
              <a:t>attentes différentes, manque de vision globale… 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33EA511-CC5B-41BD-B087-C5558F88CD6A}"/>
              </a:ext>
            </a:extLst>
          </p:cNvPr>
          <p:cNvSpPr/>
          <p:nvPr/>
        </p:nvSpPr>
        <p:spPr bwMode="auto">
          <a:xfrm>
            <a:off x="1131161" y="3172521"/>
            <a:ext cx="3940399" cy="467636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planification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32311F-C445-4FF0-93E9-8CCA49C77E09}"/>
              </a:ext>
            </a:extLst>
          </p:cNvPr>
          <p:cNvSpPr txBox="1"/>
          <p:nvPr/>
        </p:nvSpPr>
        <p:spPr>
          <a:xfrm>
            <a:off x="5347558" y="3105834"/>
            <a:ext cx="515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chemeClr val="bg2"/>
                </a:solidFill>
                <a:effectLst/>
                <a:latin typeface="Halyard Text"/>
              </a:rPr>
              <a:t>plan d’action peu clair, calendrier trop contraint, périmètre mal défini…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3910B76-3117-403B-B402-B7390A20EB31}"/>
              </a:ext>
            </a:extLst>
          </p:cNvPr>
          <p:cNvSpPr/>
          <p:nvPr/>
        </p:nvSpPr>
        <p:spPr bwMode="auto">
          <a:xfrm>
            <a:off x="1131161" y="4108739"/>
            <a:ext cx="3940399" cy="4676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 outils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1006025-A96B-43EB-851A-56A387A52888}"/>
              </a:ext>
            </a:extLst>
          </p:cNvPr>
          <p:cNvSpPr txBox="1"/>
          <p:nvPr/>
        </p:nvSpPr>
        <p:spPr>
          <a:xfrm>
            <a:off x="5347557" y="4136187"/>
            <a:ext cx="5156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Halyard Text"/>
              </a:rPr>
              <a:t>pas d’espace partagé, pas de documents communs…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D5AB01E-F81D-4728-85B4-4DD84E18D3AC}"/>
              </a:ext>
            </a:extLst>
          </p:cNvPr>
          <p:cNvSpPr/>
          <p:nvPr/>
        </p:nvSpPr>
        <p:spPr bwMode="auto">
          <a:xfrm>
            <a:off x="1131160" y="5044957"/>
            <a:ext cx="3940399" cy="467636"/>
          </a:xfrm>
          <a:prstGeom prst="roundRect">
            <a:avLst/>
          </a:prstGeom>
          <a:solidFill>
            <a:srgbClr val="A6A6A6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Manque de surveillance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716EF75-D9C4-43A4-AA2F-49515BC84C29}"/>
              </a:ext>
            </a:extLst>
          </p:cNvPr>
          <p:cNvSpPr txBox="1"/>
          <p:nvPr/>
        </p:nvSpPr>
        <p:spPr>
          <a:xfrm>
            <a:off x="5347558" y="4989788"/>
            <a:ext cx="515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Halyard Text"/>
              </a:rPr>
              <a:t>planning non mis à jour, suivi des tâches non réalisé, documentation erronée, ressources pas à jour…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3B810D-B112-99F5-BB46-CFBE65B2821A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873D97-AF0A-8431-86E9-96168861021B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21EC9-ECF0-EB48-3375-40A020255C65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7688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Bonnes pratiques à suivre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E11D9C5-6C1E-47DE-B99C-C8D809AB6310}"/>
              </a:ext>
            </a:extLst>
          </p:cNvPr>
          <p:cNvSpPr/>
          <p:nvPr/>
        </p:nvSpPr>
        <p:spPr bwMode="auto">
          <a:xfrm>
            <a:off x="1133427" y="2281626"/>
            <a:ext cx="3940399" cy="4676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communication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33EA511-CC5B-41BD-B087-C5558F88CD6A}"/>
              </a:ext>
            </a:extLst>
          </p:cNvPr>
          <p:cNvSpPr/>
          <p:nvPr/>
        </p:nvSpPr>
        <p:spPr bwMode="auto">
          <a:xfrm>
            <a:off x="1131161" y="3172521"/>
            <a:ext cx="3940399" cy="467636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Mauvaise planification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3910B76-3117-403B-B402-B7390A20EB31}"/>
              </a:ext>
            </a:extLst>
          </p:cNvPr>
          <p:cNvSpPr/>
          <p:nvPr/>
        </p:nvSpPr>
        <p:spPr bwMode="auto">
          <a:xfrm>
            <a:off x="1131161" y="4108739"/>
            <a:ext cx="3940399" cy="46763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Mauvais outils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D5AB01E-F81D-4728-85B4-4DD84E18D3AC}"/>
              </a:ext>
            </a:extLst>
          </p:cNvPr>
          <p:cNvSpPr/>
          <p:nvPr/>
        </p:nvSpPr>
        <p:spPr bwMode="auto">
          <a:xfrm>
            <a:off x="1131160" y="5044957"/>
            <a:ext cx="3940399" cy="467636"/>
          </a:xfrm>
          <a:prstGeom prst="roundRect">
            <a:avLst/>
          </a:prstGeom>
          <a:solidFill>
            <a:srgbClr val="A6A6A6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Manque de surveillance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097F0D-1177-4350-86A1-C27AAEC1F0B3}"/>
              </a:ext>
            </a:extLst>
          </p:cNvPr>
          <p:cNvSpPr txBox="1"/>
          <p:nvPr/>
        </p:nvSpPr>
        <p:spPr>
          <a:xfrm>
            <a:off x="5844270" y="2281626"/>
            <a:ext cx="600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Tout changement doit être discuté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D7B895B-F99A-4791-9C39-EC83B257F0D5}"/>
              </a:ext>
            </a:extLst>
          </p:cNvPr>
          <p:cNvSpPr txBox="1"/>
          <p:nvPr/>
        </p:nvSpPr>
        <p:spPr>
          <a:xfrm>
            <a:off x="5844270" y="3156857"/>
            <a:ext cx="600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Tout changement doit être replanifié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1E4CD54-DBDF-446E-B273-2CF9BF9EB4E4}"/>
              </a:ext>
            </a:extLst>
          </p:cNvPr>
          <p:cNvSpPr txBox="1"/>
          <p:nvPr/>
        </p:nvSpPr>
        <p:spPr>
          <a:xfrm>
            <a:off x="5844270" y="4114710"/>
            <a:ext cx="613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Partagez toutes les informations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316C9-1FE5-4911-A95E-CEB955621D7A}"/>
              </a:ext>
            </a:extLst>
          </p:cNvPr>
          <p:cNvSpPr txBox="1"/>
          <p:nvPr/>
        </p:nvSpPr>
        <p:spPr>
          <a:xfrm>
            <a:off x="5782181" y="5044957"/>
            <a:ext cx="613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Enregistrez toute trace de modification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70BAC0A-5F7A-4A85-89A1-48DCAAE9D7E0}"/>
              </a:ext>
            </a:extLst>
          </p:cNvPr>
          <p:cNvSpPr txBox="1"/>
          <p:nvPr/>
        </p:nvSpPr>
        <p:spPr>
          <a:xfrm>
            <a:off x="1755011" y="5835123"/>
            <a:ext cx="754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FF00"/>
                </a:solidFill>
                <a:latin typeface="Raleway ExtraBold" pitchFamily="2" charset="0"/>
              </a:rPr>
              <a:t>Sauvegardez et documentez systématiquement les fonctions validées !!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563096-5C57-95D8-961B-FD0EBB80D61F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F430CF-0ED4-D51B-B27A-BF5C681F3520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AE7CB-DB1A-3495-103A-AFB23CCC3B82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9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6146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Ingénierie dans la photonique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33FF69-CD4B-95E3-98E6-935B3BF9823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riangle isocèle 2">
            <a:extLst>
              <a:ext uri="{FF2B5EF4-FFF2-40B4-BE49-F238E27FC236}">
                <a16:creationId xmlns:a16="http://schemas.microsoft.com/office/drawing/2014/main" id="{68BBBB9A-936C-07A1-BE2A-32B7143CDE09}"/>
              </a:ext>
            </a:extLst>
          </p:cNvPr>
          <p:cNvSpPr/>
          <p:nvPr/>
        </p:nvSpPr>
        <p:spPr>
          <a:xfrm rot="5400000">
            <a:off x="1070940" y="2298644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524926-3A96-8336-134B-9A13B5ECBD96}"/>
              </a:ext>
            </a:extLst>
          </p:cNvPr>
          <p:cNvSpPr txBox="1"/>
          <p:nvPr/>
        </p:nvSpPr>
        <p:spPr>
          <a:xfrm>
            <a:off x="1370267" y="2229007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F6BE39D5-ACAD-7B2E-54F5-C290553BE16A}"/>
              </a:ext>
            </a:extLst>
          </p:cNvPr>
          <p:cNvSpPr/>
          <p:nvPr/>
        </p:nvSpPr>
        <p:spPr>
          <a:xfrm rot="5400000">
            <a:off x="1070940" y="265546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3E5679-28F4-D12B-4E44-26DAB9C38A0C}"/>
              </a:ext>
            </a:extLst>
          </p:cNvPr>
          <p:cNvSpPr txBox="1"/>
          <p:nvPr/>
        </p:nvSpPr>
        <p:spPr>
          <a:xfrm>
            <a:off x="1370266" y="2594426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11B09C90-41EE-0C67-A7C2-BC959DB6A575}"/>
              </a:ext>
            </a:extLst>
          </p:cNvPr>
          <p:cNvSpPr/>
          <p:nvPr/>
        </p:nvSpPr>
        <p:spPr>
          <a:xfrm rot="5400000">
            <a:off x="1070940" y="301228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6CDC28-9D8A-4202-B7E5-EB45A7D85A8D}"/>
              </a:ext>
            </a:extLst>
          </p:cNvPr>
          <p:cNvSpPr txBox="1"/>
          <p:nvPr/>
        </p:nvSpPr>
        <p:spPr>
          <a:xfrm>
            <a:off x="1370266" y="295124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D28542E3-513E-6309-3F50-62F8B6B4C8CF}"/>
              </a:ext>
            </a:extLst>
          </p:cNvPr>
          <p:cNvSpPr/>
          <p:nvPr/>
        </p:nvSpPr>
        <p:spPr>
          <a:xfrm rot="5400000">
            <a:off x="1070940" y="3391998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A1255F-B370-CD7D-A262-3D3D0ECE2378}"/>
              </a:ext>
            </a:extLst>
          </p:cNvPr>
          <p:cNvSpPr txBox="1"/>
          <p:nvPr/>
        </p:nvSpPr>
        <p:spPr>
          <a:xfrm>
            <a:off x="1370266" y="3330958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2" name="Triangle isocèle 11">
            <a:extLst>
              <a:ext uri="{FF2B5EF4-FFF2-40B4-BE49-F238E27FC236}">
                <a16:creationId xmlns:a16="http://schemas.microsoft.com/office/drawing/2014/main" id="{5951519B-6BAB-2A77-23B5-EF5B46DA9D7B}"/>
              </a:ext>
            </a:extLst>
          </p:cNvPr>
          <p:cNvSpPr/>
          <p:nvPr/>
        </p:nvSpPr>
        <p:spPr>
          <a:xfrm rot="5400000">
            <a:off x="1070940" y="159494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68C58A6-8772-4CB4-A0CB-77971CEEECFD}"/>
              </a:ext>
            </a:extLst>
          </p:cNvPr>
          <p:cNvSpPr txBox="1"/>
          <p:nvPr/>
        </p:nvSpPr>
        <p:spPr>
          <a:xfrm>
            <a:off x="1370266" y="1525308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064E95F3-0A4D-0EA4-AE44-472AC982EB55}"/>
              </a:ext>
            </a:extLst>
          </p:cNvPr>
          <p:cNvSpPr/>
          <p:nvPr/>
        </p:nvSpPr>
        <p:spPr>
          <a:xfrm rot="5400000">
            <a:off x="1070940" y="194182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8FA23A-4371-E839-EE11-8B9852CE138F}"/>
              </a:ext>
            </a:extLst>
          </p:cNvPr>
          <p:cNvSpPr txBox="1"/>
          <p:nvPr/>
        </p:nvSpPr>
        <p:spPr>
          <a:xfrm>
            <a:off x="1370266" y="1880782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15804E-C5F3-B51A-8DA8-836054D2D3A7}"/>
              </a:ext>
            </a:extLst>
          </p:cNvPr>
          <p:cNvSpPr txBox="1"/>
          <p:nvPr/>
        </p:nvSpPr>
        <p:spPr>
          <a:xfrm>
            <a:off x="7243198" y="220033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80D273-B95D-F156-4149-E5D49A9CE310}"/>
              </a:ext>
            </a:extLst>
          </p:cNvPr>
          <p:cNvSpPr txBox="1"/>
          <p:nvPr/>
        </p:nvSpPr>
        <p:spPr>
          <a:xfrm>
            <a:off x="7243198" y="2614326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C44F91-51BB-6245-1BC6-2348633BBAC3}"/>
              </a:ext>
            </a:extLst>
          </p:cNvPr>
          <p:cNvSpPr txBox="1"/>
          <p:nvPr/>
        </p:nvSpPr>
        <p:spPr>
          <a:xfrm>
            <a:off x="7243198" y="3027417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6F3E2A-8764-69B3-1E69-50719458D08A}"/>
              </a:ext>
            </a:extLst>
          </p:cNvPr>
          <p:cNvSpPr/>
          <p:nvPr/>
        </p:nvSpPr>
        <p:spPr>
          <a:xfrm>
            <a:off x="7001165" y="2195847"/>
            <a:ext cx="188638" cy="1615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69B7EE8-00CB-195C-403C-116B290DCE13}"/>
              </a:ext>
            </a:extLst>
          </p:cNvPr>
          <p:cNvSpPr txBox="1"/>
          <p:nvPr/>
        </p:nvSpPr>
        <p:spPr>
          <a:xfrm>
            <a:off x="7266984" y="3442150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48B5F8E-A2C1-9537-A7D9-86C493F210A8}"/>
              </a:ext>
            </a:extLst>
          </p:cNvPr>
          <p:cNvSpPr txBox="1"/>
          <p:nvPr/>
        </p:nvSpPr>
        <p:spPr>
          <a:xfrm>
            <a:off x="388604" y="6355340"/>
            <a:ext cx="697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</a:t>
            </a:r>
          </a:p>
        </p:txBody>
      </p:sp>
    </p:spTree>
    <p:extLst>
      <p:ext uri="{BB962C8B-B14F-4D97-AF65-F5344CB8AC3E}">
        <p14:creationId xmlns:p14="http://schemas.microsoft.com/office/powerpoint/2010/main" val="2994382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Quels sont les outils de référence ?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F6E0CD9-BEA0-4B16-B90A-7892464309EA}"/>
              </a:ext>
            </a:extLst>
          </p:cNvPr>
          <p:cNvSpPr txBox="1"/>
          <p:nvPr/>
        </p:nvSpPr>
        <p:spPr>
          <a:xfrm>
            <a:off x="6456700" y="6505904"/>
            <a:ext cx="2142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https://www.rowshare.com/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803493-68B0-1127-9B65-9D0A287368D4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05ABB8-0F90-BBAF-6AAF-98C2F7C91DC0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D560F-C367-332F-259F-7340BE19BEE9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766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 ExtraBold" pitchFamily="2" charset="0"/>
              </a:rPr>
              <a:t>Quels sont les outils de référence ?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95F6EC8-A8A3-4D16-B26A-13C5F7F8130E}"/>
              </a:ext>
            </a:extLst>
          </p:cNvPr>
          <p:cNvSpPr txBox="1"/>
          <p:nvPr/>
        </p:nvSpPr>
        <p:spPr>
          <a:xfrm>
            <a:off x="1837480" y="1961287"/>
            <a:ext cx="842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Problématique initiale / Idée / Système à développer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CC1A80-884C-4EC7-99D6-18DDDE6104EC}"/>
              </a:ext>
            </a:extLst>
          </p:cNvPr>
          <p:cNvSpPr txBox="1"/>
          <p:nvPr/>
        </p:nvSpPr>
        <p:spPr>
          <a:xfrm>
            <a:off x="1837480" y="2569712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Cas d’utilisation / Scénario d’usage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863C57-0B0F-47BB-934F-345578E87653}"/>
              </a:ext>
            </a:extLst>
          </p:cNvPr>
          <p:cNvSpPr txBox="1"/>
          <p:nvPr/>
        </p:nvSpPr>
        <p:spPr>
          <a:xfrm>
            <a:off x="1837480" y="3178137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Cahier des charges / Contraintes / Performances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4FFD38-A6A6-481C-A11E-1A77E5AB1597}"/>
              </a:ext>
            </a:extLst>
          </p:cNvPr>
          <p:cNvSpPr txBox="1"/>
          <p:nvPr/>
        </p:nvSpPr>
        <p:spPr>
          <a:xfrm>
            <a:off x="1837480" y="3786562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Découpage fonctionnel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887598-67FD-435B-A6F5-1CC327C41B62}"/>
              </a:ext>
            </a:extLst>
          </p:cNvPr>
          <p:cNvSpPr txBox="1"/>
          <p:nvPr/>
        </p:nvSpPr>
        <p:spPr>
          <a:xfrm>
            <a:off x="1840153" y="4396990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Planning / Rétroplanning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8EF34F-63C4-4774-AE35-B913002B1F2A}"/>
              </a:ext>
            </a:extLst>
          </p:cNvPr>
          <p:cNvSpPr txBox="1"/>
          <p:nvPr/>
        </p:nvSpPr>
        <p:spPr>
          <a:xfrm>
            <a:off x="1837480" y="4999634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Suivi des tâches</a:t>
            </a:r>
            <a:endParaRPr lang="fr-FR" dirty="0">
              <a:solidFill>
                <a:srgbClr val="A6A6A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88AEF-891F-4133-9A26-F20EAB163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8" y="4125232"/>
            <a:ext cx="4538347" cy="2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F6E0CD9-BEA0-4B16-B90A-7892464309EA}"/>
              </a:ext>
            </a:extLst>
          </p:cNvPr>
          <p:cNvSpPr txBox="1"/>
          <p:nvPr/>
        </p:nvSpPr>
        <p:spPr>
          <a:xfrm>
            <a:off x="6456700" y="6505904"/>
            <a:ext cx="21420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>
                    <a:lumMod val="65000"/>
                  </a:schemeClr>
                </a:solidFill>
              </a:rPr>
              <a:t>https://www.rowshare.com/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A42C2F5-ED3D-4953-94BA-D2D74F129AAE}"/>
              </a:ext>
            </a:extLst>
          </p:cNvPr>
          <p:cNvSpPr/>
          <p:nvPr/>
        </p:nvSpPr>
        <p:spPr bwMode="auto">
          <a:xfrm>
            <a:off x="9799047" y="2628299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Lancement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E934AFF-BE35-4CC6-91E6-5D351F94C350}"/>
              </a:ext>
            </a:extLst>
          </p:cNvPr>
          <p:cNvSpPr/>
          <p:nvPr/>
        </p:nvSpPr>
        <p:spPr bwMode="auto">
          <a:xfrm>
            <a:off x="9799047" y="3115750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Planification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478F061-24E0-4D41-A38B-96B41948D5CA}"/>
              </a:ext>
            </a:extLst>
          </p:cNvPr>
          <p:cNvSpPr/>
          <p:nvPr/>
        </p:nvSpPr>
        <p:spPr bwMode="auto">
          <a:xfrm>
            <a:off x="9799047" y="3603185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Exécution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04CCB44-41CC-4E3D-B1DC-C726C7CD24E3}"/>
              </a:ext>
            </a:extLst>
          </p:cNvPr>
          <p:cNvSpPr/>
          <p:nvPr/>
        </p:nvSpPr>
        <p:spPr bwMode="auto">
          <a:xfrm>
            <a:off x="9799047" y="4090620"/>
            <a:ext cx="1811796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Surveillance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A1EDAE-2894-4579-80C7-8A8C52695E34}"/>
              </a:ext>
            </a:extLst>
          </p:cNvPr>
          <p:cNvSpPr txBox="1"/>
          <p:nvPr/>
        </p:nvSpPr>
        <p:spPr>
          <a:xfrm>
            <a:off x="1837480" y="5569136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Tests et validation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3F53B5-0A85-4FE3-AB19-2E3147A35CB4}"/>
              </a:ext>
            </a:extLst>
          </p:cNvPr>
          <p:cNvSpPr txBox="1"/>
          <p:nvPr/>
        </p:nvSpPr>
        <p:spPr>
          <a:xfrm>
            <a:off x="1837480" y="6130673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Rapport technique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4CA14E-303A-5B77-892A-6572BBD69BDE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88704D-19DE-20A3-42E2-52CEFEE037A1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59091-5CF6-CB5D-D41C-8BD456D314F0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6874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594771" y="3429000"/>
            <a:ext cx="2762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6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9" y="2201364"/>
            <a:ext cx="3398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600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02" y="4181226"/>
            <a:ext cx="1533739" cy="1600423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A575EEB8-23D0-40F6-94FA-C79342BB1F79}"/>
              </a:ext>
            </a:extLst>
          </p:cNvPr>
          <p:cNvSpPr txBox="1"/>
          <p:nvPr/>
        </p:nvSpPr>
        <p:spPr>
          <a:xfrm>
            <a:off x="3993286" y="3429000"/>
            <a:ext cx="339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400" i="1" dirty="0">
                <a:solidFill>
                  <a:schemeClr val="bg1"/>
                </a:solidFill>
                <a:latin typeface="Nunito" panose="020B0604020202020204" pitchFamily="2" charset="0"/>
              </a:rPr>
              <a:t>Peut être accompagnée d’un schéma de principe pour faciliter la compréhension</a:t>
            </a:r>
            <a:endParaRPr lang="fr-FR" sz="14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85AE0A-4D00-33E1-3B23-DDAB26C323BE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15C8F9-3C8E-0D7A-EF12-D81BBAFFF608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FCF66-C1D4-E324-5145-0AD0157C454A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543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3114145" y="1576891"/>
            <a:ext cx="2850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3114145" y="2250870"/>
            <a:ext cx="3166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6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2969043" y="3412836"/>
            <a:ext cx="359600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6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6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6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6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6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6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6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6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6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65" y="1576891"/>
            <a:ext cx="3518835" cy="49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7F323D5-7305-D110-4BDF-5385F56808E4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5C252D5-9A12-13B4-9E50-546E8512AA8E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3E02C-F96B-9614-A472-E2257CD91EDE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7070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2969043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2969043" y="2020036"/>
            <a:ext cx="252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3006286" y="2556937"/>
            <a:ext cx="27759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2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2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65" y="4492684"/>
            <a:ext cx="1584673" cy="2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F5F3E35-6E0C-479D-B5D5-5851D17D1DC5}"/>
              </a:ext>
            </a:extLst>
          </p:cNvPr>
          <p:cNvCxnSpPr>
            <a:cxnSpLocks/>
          </p:cNvCxnSpPr>
          <p:nvPr/>
        </p:nvCxnSpPr>
        <p:spPr>
          <a:xfrm>
            <a:off x="5887369" y="1827490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93F5D-2459-417A-9FBF-FDF66D4259E2}"/>
              </a:ext>
            </a:extLst>
          </p:cNvPr>
          <p:cNvSpPr txBox="1"/>
          <p:nvPr/>
        </p:nvSpPr>
        <p:spPr>
          <a:xfrm>
            <a:off x="6354386" y="1596657"/>
            <a:ext cx="3166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Cahier des charges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026C54-0CA6-49CB-8D62-4328454A59FD}"/>
              </a:ext>
            </a:extLst>
          </p:cNvPr>
          <p:cNvSpPr txBox="1"/>
          <p:nvPr/>
        </p:nvSpPr>
        <p:spPr>
          <a:xfrm>
            <a:off x="6354386" y="2270636"/>
            <a:ext cx="4775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tableaux de caractéristiques qui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quantifient les performances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attendues 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listent les contraintes 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auxquelles sera soumises l’objet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DC36C0-A0E2-43C3-AC3E-984F028AE5D9}"/>
              </a:ext>
            </a:extLst>
          </p:cNvPr>
          <p:cNvSpPr txBox="1"/>
          <p:nvPr/>
        </p:nvSpPr>
        <p:spPr>
          <a:xfrm>
            <a:off x="6292437" y="3510147"/>
            <a:ext cx="557696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pouvoir être utilisé par un enfant de 10 ans.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durée de chauffage doit être réglable entre 10s et 1min par pas de 10s.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de chauffe doit être la plus faible possible pour un résultat donné. (Econome)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électrique consommée doit être inférieure à 500W.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Les matériaux utilisés doivent avoir une empreinte carbone minimale et doivent être tous recyclables.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satisfaire aux normes de sécurité européennes.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L’ergonomie et l’esthétique sont des enjeux secondaires mais importants;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4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198226-D3F7-6710-12DC-AC4B53692F6C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DCED62-0C7B-CB13-BC43-BA6FAAED7733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1900C0-3DDD-A8CC-CA23-B5CC2DCCF68A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8511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2969043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2969043" y="2020036"/>
            <a:ext cx="252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3006286" y="2556937"/>
            <a:ext cx="27759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2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2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65" y="4492684"/>
            <a:ext cx="1584673" cy="2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F5F3E35-6E0C-479D-B5D5-5851D17D1DC5}"/>
              </a:ext>
            </a:extLst>
          </p:cNvPr>
          <p:cNvCxnSpPr>
            <a:cxnSpLocks/>
          </p:cNvCxnSpPr>
          <p:nvPr/>
        </p:nvCxnSpPr>
        <p:spPr>
          <a:xfrm>
            <a:off x="5887369" y="1827490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93F5D-2459-417A-9FBF-FDF66D4259E2}"/>
              </a:ext>
            </a:extLst>
          </p:cNvPr>
          <p:cNvSpPr txBox="1"/>
          <p:nvPr/>
        </p:nvSpPr>
        <p:spPr>
          <a:xfrm>
            <a:off x="5992479" y="1527385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Cahier des charges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026C54-0CA6-49CB-8D62-4328454A59FD}"/>
              </a:ext>
            </a:extLst>
          </p:cNvPr>
          <p:cNvSpPr txBox="1"/>
          <p:nvPr/>
        </p:nvSpPr>
        <p:spPr>
          <a:xfrm>
            <a:off x="6010834" y="1912077"/>
            <a:ext cx="3417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tableaux de caractéristiques qui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quantifient les performances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attendues 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listent les contraintes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auxquelles sera soumises l’objet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DC36C0-A0E2-43C3-AC3E-984F028AE5D9}"/>
              </a:ext>
            </a:extLst>
          </p:cNvPr>
          <p:cNvSpPr txBox="1"/>
          <p:nvPr/>
        </p:nvSpPr>
        <p:spPr>
          <a:xfrm>
            <a:off x="6031054" y="2907634"/>
            <a:ext cx="24916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pouvoir être utilisé par un enfant de 10 ans.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durée de chauffage doit être réglable entre 10s et 1min par pas de 10s.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de chauffe doit être la plus faible possible pour un résultat donné. (Econome)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électrique consommée doit être inférieure à 500W.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Les matériaux utilisés doivent avoir une empreinte carbone minimale et doivent être tous recyclables.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satisfaire aux normes de sécurité européennes.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L’ergonomie et l’esthétique sont des enjeux secondaires mais importants;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D54BEDA-9E1F-4123-AA56-6F4F3A81240A}"/>
              </a:ext>
            </a:extLst>
          </p:cNvPr>
          <p:cNvCxnSpPr>
            <a:cxnSpLocks/>
          </p:cNvCxnSpPr>
          <p:nvPr/>
        </p:nvCxnSpPr>
        <p:spPr>
          <a:xfrm>
            <a:off x="8718315" y="2740576"/>
            <a:ext cx="0" cy="3050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AAA1250-7051-42C3-85B9-A85F1B5E9C74}"/>
              </a:ext>
            </a:extLst>
          </p:cNvPr>
          <p:cNvSpPr txBox="1"/>
          <p:nvPr/>
        </p:nvSpPr>
        <p:spPr>
          <a:xfrm>
            <a:off x="8913896" y="2758434"/>
            <a:ext cx="3166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 fonctionnelle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46D042-1122-4C24-91B2-5BEE215E7B9A}"/>
              </a:ext>
            </a:extLst>
          </p:cNvPr>
          <p:cNvSpPr txBox="1"/>
          <p:nvPr/>
        </p:nvSpPr>
        <p:spPr>
          <a:xfrm>
            <a:off x="8957651" y="3684714"/>
            <a:ext cx="27910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Schéma qui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découpe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la fonction remplie par l’objet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en sous-fonctions 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et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établit les liens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(signaux) entre les sous-fonctions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B23F93-FCFE-42CA-9ED9-B1B3054C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62" y="5174256"/>
            <a:ext cx="1584673" cy="154129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DE7CA5E-8359-6C0C-AF73-47A563C0822C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86A96E-A253-D7F7-E456-32A9B8E97C22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7EE680-3DD3-3852-ADA2-68F890DC55F9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9145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BB46D042-1122-4C24-91B2-5BEE215E7B9A}"/>
              </a:ext>
            </a:extLst>
          </p:cNvPr>
          <p:cNvSpPr txBox="1"/>
          <p:nvPr/>
        </p:nvSpPr>
        <p:spPr>
          <a:xfrm>
            <a:off x="539228" y="2210484"/>
            <a:ext cx="27910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Schéma qui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découpe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la fonction remplie par l’objet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en sous-fonctions 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et </a:t>
            </a:r>
            <a:r>
              <a:rPr lang="fr-FR" sz="16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établit les liens</a:t>
            </a:r>
            <a:r>
              <a:rPr lang="fr-FR" sz="16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(signaux) entre les sous-fonctions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B23F93-FCFE-42CA-9ED9-B1B3054C0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37" y="1289794"/>
            <a:ext cx="5578454" cy="542575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1769ED4-5F9C-4CE6-8B17-6689F24E6FDB}"/>
              </a:ext>
            </a:extLst>
          </p:cNvPr>
          <p:cNvSpPr txBox="1"/>
          <p:nvPr/>
        </p:nvSpPr>
        <p:spPr>
          <a:xfrm>
            <a:off x="506558" y="1527385"/>
            <a:ext cx="42132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 fonctionnelle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538986-6F05-4D39-9912-BAD5BC3902F7}"/>
              </a:ext>
            </a:extLst>
          </p:cNvPr>
          <p:cNvSpPr txBox="1"/>
          <p:nvPr/>
        </p:nvSpPr>
        <p:spPr>
          <a:xfrm>
            <a:off x="1760050" y="5638363"/>
            <a:ext cx="3899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Nunito" pitchFamily="2" charset="0"/>
              </a:rPr>
              <a:t> Fonction (boîte) = verbe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Nunito" pitchFamily="2" charset="0"/>
              </a:rPr>
              <a:t> Signal (lien) = grandeur (analogique, numérique, TOR, …)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03ACC0F-4782-137E-C6A5-1AA54C523A8C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64502E-0FF1-4B8D-E409-565F6942D7DA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99C60-90B6-C63C-7F4F-3B681FFC53E0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174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2969043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2969043" y="2020036"/>
            <a:ext cx="252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3006286" y="2556937"/>
            <a:ext cx="27759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2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2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65" y="4492684"/>
            <a:ext cx="1584673" cy="2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F5F3E35-6E0C-479D-B5D5-5851D17D1DC5}"/>
              </a:ext>
            </a:extLst>
          </p:cNvPr>
          <p:cNvCxnSpPr>
            <a:cxnSpLocks/>
          </p:cNvCxnSpPr>
          <p:nvPr/>
        </p:nvCxnSpPr>
        <p:spPr>
          <a:xfrm>
            <a:off x="5887369" y="1827490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93F5D-2459-417A-9FBF-FDF66D4259E2}"/>
              </a:ext>
            </a:extLst>
          </p:cNvPr>
          <p:cNvSpPr txBox="1"/>
          <p:nvPr/>
        </p:nvSpPr>
        <p:spPr>
          <a:xfrm>
            <a:off x="5992479" y="1527385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Cahier des charges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026C54-0CA6-49CB-8D62-4328454A59FD}"/>
              </a:ext>
            </a:extLst>
          </p:cNvPr>
          <p:cNvSpPr txBox="1"/>
          <p:nvPr/>
        </p:nvSpPr>
        <p:spPr>
          <a:xfrm>
            <a:off x="6010834" y="1912077"/>
            <a:ext cx="3417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tableaux de caractéristiques qui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quantifient les performances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attendues 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listent les contraintes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auxquelles sera soumises l’objet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DC36C0-A0E2-43C3-AC3E-984F028AE5D9}"/>
              </a:ext>
            </a:extLst>
          </p:cNvPr>
          <p:cNvSpPr txBox="1"/>
          <p:nvPr/>
        </p:nvSpPr>
        <p:spPr>
          <a:xfrm>
            <a:off x="6031054" y="2907634"/>
            <a:ext cx="24916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pouvoir être utilisé par un enfant de 10 ans.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durée de chauffage doit être réglable entre 10s et 1min par pas de 10s.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de chauffe doit être la plus faible possible pour un résultat donné. (Econome)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électrique consommée doit être inférieure à 500W.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Les matériaux utilisés doivent avoir une empreinte carbone minimale et doivent être tous recyclables.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satisfaire aux normes de sécurité européennes.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L’ergonomie et l’esthétique sont des enjeux secondaires mais importants;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D54BEDA-9E1F-4123-AA56-6F4F3A81240A}"/>
              </a:ext>
            </a:extLst>
          </p:cNvPr>
          <p:cNvCxnSpPr>
            <a:cxnSpLocks/>
          </p:cNvCxnSpPr>
          <p:nvPr/>
        </p:nvCxnSpPr>
        <p:spPr>
          <a:xfrm>
            <a:off x="8718315" y="2740576"/>
            <a:ext cx="0" cy="3050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AAA1250-7051-42C3-85B9-A85F1B5E9C74}"/>
              </a:ext>
            </a:extLst>
          </p:cNvPr>
          <p:cNvSpPr txBox="1"/>
          <p:nvPr/>
        </p:nvSpPr>
        <p:spPr>
          <a:xfrm>
            <a:off x="8913896" y="2758434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 fonctionnelle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46D042-1122-4C24-91B2-5BEE215E7B9A}"/>
              </a:ext>
            </a:extLst>
          </p:cNvPr>
          <p:cNvSpPr txBox="1"/>
          <p:nvPr/>
        </p:nvSpPr>
        <p:spPr>
          <a:xfrm>
            <a:off x="8913896" y="3169579"/>
            <a:ext cx="2144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Schéma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découpe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la fonction remplie par l’objet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en sous-fonctions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établit les liens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(signaux) entre les sous-fonctions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B23F93-FCFE-42CA-9ED9-B1B3054C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88" y="3222403"/>
            <a:ext cx="1044246" cy="101566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2A18F28-58A4-4407-ACC2-432E7420968D}"/>
              </a:ext>
            </a:extLst>
          </p:cNvPr>
          <p:cNvSpPr txBox="1"/>
          <p:nvPr/>
        </p:nvSpPr>
        <p:spPr>
          <a:xfrm>
            <a:off x="8913896" y="4531814"/>
            <a:ext cx="3166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Planification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5BE23C-DD60-4912-9542-71A10A3F0FB1}"/>
              </a:ext>
            </a:extLst>
          </p:cNvPr>
          <p:cNvSpPr txBox="1"/>
          <p:nvPr/>
        </p:nvSpPr>
        <p:spPr>
          <a:xfrm>
            <a:off x="8913895" y="5109218"/>
            <a:ext cx="3166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Acquisition  de comp</a:t>
            </a:r>
            <a:r>
              <a:rPr lang="fr-FR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2" charset="0"/>
              </a:rPr>
              <a:t>étences</a:t>
            </a:r>
            <a:endParaRPr lang="fr-FR" sz="2400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9ADB696-4E0B-32C8-7AE9-C7C94C87EC1B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5A01C7-1C39-2CC7-4BFD-F805C53EF52A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8A19F-20B2-E0E1-E55A-F42504EB2CA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342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2969043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2969043" y="2020036"/>
            <a:ext cx="252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3006286" y="2556937"/>
            <a:ext cx="27759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2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2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65" y="4492684"/>
            <a:ext cx="1584673" cy="2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F5F3E35-6E0C-479D-B5D5-5851D17D1DC5}"/>
              </a:ext>
            </a:extLst>
          </p:cNvPr>
          <p:cNvCxnSpPr>
            <a:cxnSpLocks/>
          </p:cNvCxnSpPr>
          <p:nvPr/>
        </p:nvCxnSpPr>
        <p:spPr>
          <a:xfrm>
            <a:off x="5887369" y="1827490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93F5D-2459-417A-9FBF-FDF66D4259E2}"/>
              </a:ext>
            </a:extLst>
          </p:cNvPr>
          <p:cNvSpPr txBox="1"/>
          <p:nvPr/>
        </p:nvSpPr>
        <p:spPr>
          <a:xfrm>
            <a:off x="5992479" y="1527385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Cahier des charges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026C54-0CA6-49CB-8D62-4328454A59FD}"/>
              </a:ext>
            </a:extLst>
          </p:cNvPr>
          <p:cNvSpPr txBox="1"/>
          <p:nvPr/>
        </p:nvSpPr>
        <p:spPr>
          <a:xfrm>
            <a:off x="6010834" y="1912077"/>
            <a:ext cx="3417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tableaux de caractéristiques qui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quantifient les performances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attendues 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listent les contraintes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auxquelles sera soumises l’objet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DC36C0-A0E2-43C3-AC3E-984F028AE5D9}"/>
              </a:ext>
            </a:extLst>
          </p:cNvPr>
          <p:cNvSpPr txBox="1"/>
          <p:nvPr/>
        </p:nvSpPr>
        <p:spPr>
          <a:xfrm>
            <a:off x="6031054" y="2907634"/>
            <a:ext cx="24916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pouvoir être utilisé par un enfant de 10 ans.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durée de chauffage doit être réglable entre 10s et 1min par pas de 10s.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de chauffe doit être la plus faible possible pour un résultat donné. (Econome)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électrique consommée doit être inférieure à 500W.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Les matériaux utilisés doivent avoir une empreinte carbone minimale et doivent être tous recyclables.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satisfaire aux normes de sécurité européennes.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L’ergonomie et l’esthétique sont des enjeux secondaires mais importants;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D54BEDA-9E1F-4123-AA56-6F4F3A81240A}"/>
              </a:ext>
            </a:extLst>
          </p:cNvPr>
          <p:cNvCxnSpPr>
            <a:cxnSpLocks/>
          </p:cNvCxnSpPr>
          <p:nvPr/>
        </p:nvCxnSpPr>
        <p:spPr>
          <a:xfrm>
            <a:off x="8718315" y="2740576"/>
            <a:ext cx="0" cy="3050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AAA1250-7051-42C3-85B9-A85F1B5E9C74}"/>
              </a:ext>
            </a:extLst>
          </p:cNvPr>
          <p:cNvSpPr txBox="1"/>
          <p:nvPr/>
        </p:nvSpPr>
        <p:spPr>
          <a:xfrm>
            <a:off x="8913896" y="2758434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 fonctionnelle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46D042-1122-4C24-91B2-5BEE215E7B9A}"/>
              </a:ext>
            </a:extLst>
          </p:cNvPr>
          <p:cNvSpPr txBox="1"/>
          <p:nvPr/>
        </p:nvSpPr>
        <p:spPr>
          <a:xfrm>
            <a:off x="8913896" y="3169579"/>
            <a:ext cx="2144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Schéma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découpe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la fonction remplie par l’objet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en sous-fonctions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établit les liens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(signaux) entre les sous-fonctions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B23F93-FCFE-42CA-9ED9-B1B3054C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88" y="3222403"/>
            <a:ext cx="1044246" cy="101566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A7D1C44-D976-4B67-81C9-FB7B9944FE2E}"/>
              </a:ext>
            </a:extLst>
          </p:cNvPr>
          <p:cNvSpPr/>
          <p:nvPr/>
        </p:nvSpPr>
        <p:spPr bwMode="auto">
          <a:xfrm>
            <a:off x="1957580" y="5930994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E9B77A8-3288-4A90-8E35-821A7B9108E6}"/>
              </a:ext>
            </a:extLst>
          </p:cNvPr>
          <p:cNvSpPr/>
          <p:nvPr/>
        </p:nvSpPr>
        <p:spPr bwMode="auto">
          <a:xfrm>
            <a:off x="2617417" y="6348480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9EBC5FC-5525-4559-87C0-611DBA7BB8BD}"/>
              </a:ext>
            </a:extLst>
          </p:cNvPr>
          <p:cNvSpPr/>
          <p:nvPr/>
        </p:nvSpPr>
        <p:spPr bwMode="auto">
          <a:xfrm>
            <a:off x="7787543" y="6036595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DF2547-636F-4C7C-A6B5-C5082AE5C8A9}"/>
              </a:ext>
            </a:extLst>
          </p:cNvPr>
          <p:cNvSpPr/>
          <p:nvPr/>
        </p:nvSpPr>
        <p:spPr bwMode="auto">
          <a:xfrm>
            <a:off x="8585279" y="6412948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BB72B7-32AC-4EFE-9C5A-CFAC004CB58C}"/>
              </a:ext>
            </a:extLst>
          </p:cNvPr>
          <p:cNvSpPr txBox="1"/>
          <p:nvPr/>
        </p:nvSpPr>
        <p:spPr>
          <a:xfrm>
            <a:off x="8899636" y="4290332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Planification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36D6E21-B17D-4D9A-929D-510FC4982827}"/>
              </a:ext>
            </a:extLst>
          </p:cNvPr>
          <p:cNvSpPr txBox="1"/>
          <p:nvPr/>
        </p:nvSpPr>
        <p:spPr>
          <a:xfrm>
            <a:off x="8899635" y="4718956"/>
            <a:ext cx="3166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Acquisition  de comp</a:t>
            </a:r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2" charset="0"/>
              </a:rPr>
              <a:t>étences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1F496A-97DE-1A7D-E88E-86925B7D3CF8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19B18F-88BD-A1ED-D86A-59EC7500C854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5B0B-808F-91C8-7D77-1088DB7EF5F5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748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190A57F-C609-4096-870A-65EB53BAC8B0}"/>
              </a:ext>
            </a:extLst>
          </p:cNvPr>
          <p:cNvSpPr txBox="1"/>
          <p:nvPr/>
        </p:nvSpPr>
        <p:spPr>
          <a:xfrm>
            <a:off x="605189" y="2535673"/>
            <a:ext cx="2086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Un “grille-pain” est un </a:t>
            </a:r>
            <a:r>
              <a:rPr lang="fr-FR" sz="1200" b="1" i="0" u="none" strike="noStrike" dirty="0">
                <a:solidFill>
                  <a:srgbClr val="FFFF00"/>
                </a:solidFill>
                <a:effectLst/>
                <a:latin typeface="Nunito" panose="020B0604020202020204" pitchFamily="2" charset="0"/>
              </a:rPr>
              <a:t>appareil électro-ménager grand-public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permet de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chauffer des tranches de pain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et ainsi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anose="020B0604020202020204" pitchFamily="2" charset="0"/>
              </a:rPr>
              <a:t>le rendre croustillant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anose="020B0604020202020204" pitchFamily="2" charset="0"/>
              </a:rPr>
              <a:t>Il est utilisé dans de nombreux pays, en général lors du petit déjeuner.</a:t>
            </a: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46A921-EFE4-4A55-AC92-BF78FED6B4FB}"/>
              </a:ext>
            </a:extLst>
          </p:cNvPr>
          <p:cNvSpPr txBox="1"/>
          <p:nvPr/>
        </p:nvSpPr>
        <p:spPr>
          <a:xfrm>
            <a:off x="506559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86A22D-9D7D-4147-BCEF-1E22C0E00F6D}"/>
              </a:ext>
            </a:extLst>
          </p:cNvPr>
          <p:cNvSpPr txBox="1"/>
          <p:nvPr/>
        </p:nvSpPr>
        <p:spPr>
          <a:xfrm>
            <a:off x="506558" y="2020037"/>
            <a:ext cx="2310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2 ou 3 phrases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définissent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l’objet à concevoir.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DC87DA-99A6-4F34-9F31-C365EA453308}"/>
              </a:ext>
            </a:extLst>
          </p:cNvPr>
          <p:cNvCxnSpPr>
            <a:cxnSpLocks/>
          </p:cNvCxnSpPr>
          <p:nvPr/>
        </p:nvCxnSpPr>
        <p:spPr>
          <a:xfrm>
            <a:off x="2817088" y="1815944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DC29EA64-36B0-4DCD-A659-A64423393064}"/>
              </a:ext>
            </a:extLst>
          </p:cNvPr>
          <p:cNvSpPr txBox="1"/>
          <p:nvPr/>
        </p:nvSpPr>
        <p:spPr>
          <a:xfrm>
            <a:off x="2969043" y="1527385"/>
            <a:ext cx="2850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Scénario d’usage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2ACFA21-A5F1-4138-BF38-7D684DD0FC01}"/>
              </a:ext>
            </a:extLst>
          </p:cNvPr>
          <p:cNvSpPr txBox="1"/>
          <p:nvPr/>
        </p:nvSpPr>
        <p:spPr>
          <a:xfrm>
            <a:off x="2969043" y="2020036"/>
            <a:ext cx="252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schémas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décrivent l’utilisation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de l’objet.</a:t>
            </a:r>
            <a:endParaRPr lang="fr-FR" sz="1200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DDC7FF4-04AD-4628-92B8-F3845B5602FA}"/>
              </a:ext>
            </a:extLst>
          </p:cNvPr>
          <p:cNvSpPr txBox="1"/>
          <p:nvPr/>
        </p:nvSpPr>
        <p:spPr>
          <a:xfrm>
            <a:off x="3006286" y="2556937"/>
            <a:ext cx="27759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L’</a:t>
            </a:r>
            <a:r>
              <a:rPr lang="fr-FR" sz="1200" b="1" i="0" u="none" strike="noStrike" dirty="0" err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utilisateur·ice</a:t>
            </a:r>
            <a:r>
              <a:rPr lang="fr-FR" sz="1200" b="1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fr-FR" sz="1200" b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dépose les tranches 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de pain dans (ou </a:t>
            </a:r>
            <a: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sur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) l’appareil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règle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par un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sélecteur manuel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la durée de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appuie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sur </a:t>
            </a:r>
            <a:r>
              <a:rPr lang="fr-FR" sz="1200" b="0" i="1" u="none" strike="noStrike" dirty="0">
                <a:solidFill>
                  <a:schemeClr val="accent4"/>
                </a:solidFill>
                <a:effectLst/>
                <a:latin typeface="Nunito" pitchFamily="2" charset="0"/>
              </a:rPr>
              <a:t>un bouton </a:t>
            </a: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pour lancer le chauffage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attend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l’arrêt automatique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fr-FR" sz="12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récupère</a:t>
            </a:r>
            <a:r>
              <a:rPr lang="fr-FR" sz="1200" b="0" i="0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unito" pitchFamily="2" charset="0"/>
              </a:rPr>
              <a:t> facilement les tranches de pain</a:t>
            </a:r>
            <a:endParaRPr lang="fr-FR" sz="1200" b="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Nunito" pitchFamily="2" charset="0"/>
            </a:endParaRPr>
          </a:p>
          <a:p>
            <a:br>
              <a:rPr lang="fr-FR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</a:br>
            <a:endParaRPr lang="fr-FR" sz="12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77281-308C-4AF3-9B05-2CE9D59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65" y="4492684"/>
            <a:ext cx="1584673" cy="2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 2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BE28A1-8BF1-4E57-B000-A5EFA12AB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5" y="4627418"/>
            <a:ext cx="794850" cy="82940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F5F3E35-6E0C-479D-B5D5-5851D17D1DC5}"/>
              </a:ext>
            </a:extLst>
          </p:cNvPr>
          <p:cNvCxnSpPr>
            <a:cxnSpLocks/>
          </p:cNvCxnSpPr>
          <p:nvPr/>
        </p:nvCxnSpPr>
        <p:spPr>
          <a:xfrm>
            <a:off x="5887369" y="1827490"/>
            <a:ext cx="0" cy="397497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2793F5D-2459-417A-9FBF-FDF66D4259E2}"/>
              </a:ext>
            </a:extLst>
          </p:cNvPr>
          <p:cNvSpPr txBox="1"/>
          <p:nvPr/>
        </p:nvSpPr>
        <p:spPr>
          <a:xfrm>
            <a:off x="5992479" y="1527385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Cahier des charges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6026C54-0CA6-49CB-8D62-4328454A59FD}"/>
              </a:ext>
            </a:extLst>
          </p:cNvPr>
          <p:cNvSpPr txBox="1"/>
          <p:nvPr/>
        </p:nvSpPr>
        <p:spPr>
          <a:xfrm>
            <a:off x="6010834" y="1912077"/>
            <a:ext cx="3417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Phrases et/ou tableaux de caractéristiques qui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quantifient les performances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attendues et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listent les contraintes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auxquelles sera soumises l’objet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DDC36C0-A0E2-43C3-AC3E-984F028AE5D9}"/>
              </a:ext>
            </a:extLst>
          </p:cNvPr>
          <p:cNvSpPr txBox="1"/>
          <p:nvPr/>
        </p:nvSpPr>
        <p:spPr>
          <a:xfrm>
            <a:off x="6031054" y="2907634"/>
            <a:ext cx="249168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pouvoir être utilisé par un enfant de 10 ans.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durée de chauffage doit être réglable entre 10s et 1min par pas de 10s.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de chauffe doit être la plus faible possible pour un résultat donné. (Econome)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La puissance électrique consommée doit être inférieure à 500W.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Les matériaux utilisés doivent avoir une empreinte carbone minimale et doivent être tous recyclables.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Le grille pain doit satisfaire aux normes de sécurité européennes.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000" dirty="0">
                <a:solidFill>
                  <a:schemeClr val="accent5">
                    <a:lumMod val="40000"/>
                    <a:lumOff val="60000"/>
                  </a:schemeClr>
                </a:solidFill>
                <a:latin typeface="Nunito" pitchFamily="2" charset="0"/>
              </a:rPr>
              <a:t>L’ergonomie et l’esthétique sont des enjeux secondaires mais importants;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000" dirty="0">
              <a:solidFill>
                <a:schemeClr val="accent5">
                  <a:lumMod val="40000"/>
                  <a:lumOff val="60000"/>
                </a:schemeClr>
              </a:solidFill>
              <a:latin typeface="Nunito" pitchFamily="2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D54BEDA-9E1F-4123-AA56-6F4F3A81240A}"/>
              </a:ext>
            </a:extLst>
          </p:cNvPr>
          <p:cNvCxnSpPr>
            <a:cxnSpLocks/>
          </p:cNvCxnSpPr>
          <p:nvPr/>
        </p:nvCxnSpPr>
        <p:spPr>
          <a:xfrm>
            <a:off x="8718315" y="2740576"/>
            <a:ext cx="0" cy="305034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BAAA1250-7051-42C3-85B9-A85F1B5E9C74}"/>
              </a:ext>
            </a:extLst>
          </p:cNvPr>
          <p:cNvSpPr txBox="1"/>
          <p:nvPr/>
        </p:nvSpPr>
        <p:spPr>
          <a:xfrm>
            <a:off x="8913896" y="2758434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Description fonctionnelle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46D042-1122-4C24-91B2-5BEE215E7B9A}"/>
              </a:ext>
            </a:extLst>
          </p:cNvPr>
          <p:cNvSpPr txBox="1"/>
          <p:nvPr/>
        </p:nvSpPr>
        <p:spPr>
          <a:xfrm>
            <a:off x="8913896" y="3169579"/>
            <a:ext cx="2144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Schéma qui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découpe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la fonction remplie par l’objet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en sous-fonctions 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et </a:t>
            </a:r>
            <a:r>
              <a:rPr lang="fr-FR" sz="1200" b="1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établit les liens</a:t>
            </a:r>
            <a:r>
              <a:rPr lang="fr-FR" sz="1200" b="0" i="1" u="none" strike="noStrike" dirty="0">
                <a:solidFill>
                  <a:schemeClr val="bg1"/>
                </a:solidFill>
                <a:effectLst/>
                <a:latin typeface="Nunito" panose="020B0604020202020204" pitchFamily="2" charset="0"/>
              </a:rPr>
              <a:t> (signaux) entre les sous-fonctions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B23F93-FCFE-42CA-9ED9-B1B3054C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688" y="3222403"/>
            <a:ext cx="1044246" cy="101566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A7D1C44-D976-4B67-81C9-FB7B9944FE2E}"/>
              </a:ext>
            </a:extLst>
          </p:cNvPr>
          <p:cNvSpPr/>
          <p:nvPr/>
        </p:nvSpPr>
        <p:spPr bwMode="auto">
          <a:xfrm>
            <a:off x="1957580" y="5930994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E9B77A8-3288-4A90-8E35-821A7B9108E6}"/>
              </a:ext>
            </a:extLst>
          </p:cNvPr>
          <p:cNvSpPr/>
          <p:nvPr/>
        </p:nvSpPr>
        <p:spPr bwMode="auto">
          <a:xfrm>
            <a:off x="2617417" y="6348480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9EBC5FC-5525-4559-87C0-611DBA7BB8BD}"/>
              </a:ext>
            </a:extLst>
          </p:cNvPr>
          <p:cNvSpPr/>
          <p:nvPr/>
        </p:nvSpPr>
        <p:spPr bwMode="auto">
          <a:xfrm>
            <a:off x="7787543" y="6036595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EDF2547-636F-4C7C-A6B5-C5082AE5C8A9}"/>
              </a:ext>
            </a:extLst>
          </p:cNvPr>
          <p:cNvSpPr/>
          <p:nvPr/>
        </p:nvSpPr>
        <p:spPr bwMode="auto">
          <a:xfrm>
            <a:off x="8585279" y="6412948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8BB72B7-32AC-4EFE-9C5A-CFAC004CB58C}"/>
              </a:ext>
            </a:extLst>
          </p:cNvPr>
          <p:cNvSpPr txBox="1"/>
          <p:nvPr/>
        </p:nvSpPr>
        <p:spPr>
          <a:xfrm>
            <a:off x="8899636" y="4290332"/>
            <a:ext cx="3166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Planification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36D6E21-B17D-4D9A-929D-510FC4982827}"/>
              </a:ext>
            </a:extLst>
          </p:cNvPr>
          <p:cNvSpPr txBox="1"/>
          <p:nvPr/>
        </p:nvSpPr>
        <p:spPr>
          <a:xfrm>
            <a:off x="8899635" y="4718956"/>
            <a:ext cx="3166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aleway" pitchFamily="2" charset="0"/>
              </a:rPr>
              <a:t>Acquisition  de comp</a:t>
            </a:r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2" charset="0"/>
              </a:rPr>
              <a:t>étences</a:t>
            </a:r>
            <a:endParaRPr lang="fr-FR" b="1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aleway" pitchFamily="2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0B3BB316-16CE-4730-AB45-2F02D336E8E5}"/>
              </a:ext>
            </a:extLst>
          </p:cNvPr>
          <p:cNvSpPr/>
          <p:nvPr/>
        </p:nvSpPr>
        <p:spPr>
          <a:xfrm>
            <a:off x="9933653" y="5634182"/>
            <a:ext cx="1615608" cy="64633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  <a:latin typeface="Interstate" panose="00000400000000000000" pitchFamily="2" charset="0"/>
              </a:rPr>
              <a:t>Réalisation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C2DE6E7-A17F-D68D-2EDF-87A74372260F}"/>
              </a:ext>
            </a:extLst>
          </p:cNvPr>
          <p:cNvSpPr txBox="1"/>
          <p:nvPr/>
        </p:nvSpPr>
        <p:spPr>
          <a:xfrm>
            <a:off x="3180594" y="502660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Documenter son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F23370-9420-D19B-4844-B1B76CF2CB66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6342A4-D2D1-6100-8656-0D366EDAB9AD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926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Chaine de traitement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51" name="Google Shape;110;p18">
            <a:extLst>
              <a:ext uri="{FF2B5EF4-FFF2-40B4-BE49-F238E27FC236}">
                <a16:creationId xmlns:a16="http://schemas.microsoft.com/office/drawing/2014/main" id="{7F457E44-83A0-28A1-9738-22164E1DD974}"/>
              </a:ext>
            </a:extLst>
          </p:cNvPr>
          <p:cNvSpPr/>
          <p:nvPr/>
        </p:nvSpPr>
        <p:spPr>
          <a:xfrm>
            <a:off x="4786888" y="1961870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52" name="Google Shape;111;p18">
            <a:extLst>
              <a:ext uri="{FF2B5EF4-FFF2-40B4-BE49-F238E27FC236}">
                <a16:creationId xmlns:a16="http://schemas.microsoft.com/office/drawing/2014/main" id="{8F0A3DD1-FBAC-ADA0-0FEF-769801014318}"/>
              </a:ext>
            </a:extLst>
          </p:cNvPr>
          <p:cNvSpPr/>
          <p:nvPr/>
        </p:nvSpPr>
        <p:spPr>
          <a:xfrm>
            <a:off x="3466513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2;p18">
            <a:extLst>
              <a:ext uri="{FF2B5EF4-FFF2-40B4-BE49-F238E27FC236}">
                <a16:creationId xmlns:a16="http://schemas.microsoft.com/office/drawing/2014/main" id="{C23288E4-5790-0158-7BC8-121C1A386CC1}"/>
              </a:ext>
            </a:extLst>
          </p:cNvPr>
          <p:cNvSpPr/>
          <p:nvPr/>
        </p:nvSpPr>
        <p:spPr>
          <a:xfrm>
            <a:off x="6494188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13;p18">
            <a:extLst>
              <a:ext uri="{FF2B5EF4-FFF2-40B4-BE49-F238E27FC236}">
                <a16:creationId xmlns:a16="http://schemas.microsoft.com/office/drawing/2014/main" id="{A201638C-CFB9-CCDC-5920-8A643DCE4FC6}"/>
              </a:ext>
            </a:extLst>
          </p:cNvPr>
          <p:cNvSpPr/>
          <p:nvPr/>
        </p:nvSpPr>
        <p:spPr>
          <a:xfrm>
            <a:off x="3527336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57" name="Google Shape;114;p18">
            <a:extLst>
              <a:ext uri="{FF2B5EF4-FFF2-40B4-BE49-F238E27FC236}">
                <a16:creationId xmlns:a16="http://schemas.microsoft.com/office/drawing/2014/main" id="{4F99AA1A-ACB6-183B-05DE-2230C8F3FC3A}"/>
              </a:ext>
            </a:extLst>
          </p:cNvPr>
          <p:cNvGrpSpPr/>
          <p:nvPr/>
        </p:nvGrpSpPr>
        <p:grpSpPr>
          <a:xfrm>
            <a:off x="2209276" y="2019095"/>
            <a:ext cx="847700" cy="550825"/>
            <a:chOff x="1289438" y="1668425"/>
            <a:chExt cx="847700" cy="550825"/>
          </a:xfrm>
        </p:grpSpPr>
        <p:sp>
          <p:nvSpPr>
            <p:cNvPr id="99" name="Google Shape;115;p18">
              <a:extLst>
                <a:ext uri="{FF2B5EF4-FFF2-40B4-BE49-F238E27FC236}">
                  <a16:creationId xmlns:a16="http://schemas.microsoft.com/office/drawing/2014/main" id="{FBB434D1-9D1F-2CDF-4D61-848AAB153FF2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0" name="Google Shape;116;p18">
              <a:extLst>
                <a:ext uri="{FF2B5EF4-FFF2-40B4-BE49-F238E27FC236}">
                  <a16:creationId xmlns:a16="http://schemas.microsoft.com/office/drawing/2014/main" id="{EE01C017-3BFA-956A-36A6-701C55736CA2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58" name="Google Shape;117;p18">
            <a:extLst>
              <a:ext uri="{FF2B5EF4-FFF2-40B4-BE49-F238E27FC236}">
                <a16:creationId xmlns:a16="http://schemas.microsoft.com/office/drawing/2014/main" id="{90756BFC-5F33-ABAC-7A0F-CB04CAF54815}"/>
              </a:ext>
            </a:extLst>
          </p:cNvPr>
          <p:cNvGrpSpPr/>
          <p:nvPr/>
        </p:nvGrpSpPr>
        <p:grpSpPr>
          <a:xfrm>
            <a:off x="3565128" y="2117530"/>
            <a:ext cx="625516" cy="413945"/>
            <a:chOff x="1227032" y="1668425"/>
            <a:chExt cx="910106" cy="550825"/>
          </a:xfrm>
        </p:grpSpPr>
        <p:sp>
          <p:nvSpPr>
            <p:cNvPr id="97" name="Google Shape;118;p18">
              <a:extLst>
                <a:ext uri="{FF2B5EF4-FFF2-40B4-BE49-F238E27FC236}">
                  <a16:creationId xmlns:a16="http://schemas.microsoft.com/office/drawing/2014/main" id="{85155778-8A77-AD63-36A1-C6E802B5974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8" name="Google Shape;119;p18">
              <a:extLst>
                <a:ext uri="{FF2B5EF4-FFF2-40B4-BE49-F238E27FC236}">
                  <a16:creationId xmlns:a16="http://schemas.microsoft.com/office/drawing/2014/main" id="{CBD8A6DE-4397-D0D2-40E0-0FB8D0354936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59" name="Google Shape;120;p18">
            <a:extLst>
              <a:ext uri="{FF2B5EF4-FFF2-40B4-BE49-F238E27FC236}">
                <a16:creationId xmlns:a16="http://schemas.microsoft.com/office/drawing/2014/main" id="{7860BE3D-F237-130E-17B2-0A0F3EB86F80}"/>
              </a:ext>
            </a:extLst>
          </p:cNvPr>
          <p:cNvGrpSpPr/>
          <p:nvPr/>
        </p:nvGrpSpPr>
        <p:grpSpPr>
          <a:xfrm>
            <a:off x="6592738" y="2076256"/>
            <a:ext cx="625528" cy="323209"/>
            <a:chOff x="1227014" y="1647593"/>
            <a:chExt cx="910124" cy="592500"/>
          </a:xfrm>
        </p:grpSpPr>
        <p:sp>
          <p:nvSpPr>
            <p:cNvPr id="95" name="Google Shape;121;p18">
              <a:extLst>
                <a:ext uri="{FF2B5EF4-FFF2-40B4-BE49-F238E27FC236}">
                  <a16:creationId xmlns:a16="http://schemas.microsoft.com/office/drawing/2014/main" id="{40BA5962-52F3-69D8-CAB5-C1B3579FD43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6" name="Google Shape;122;p18">
              <a:extLst>
                <a:ext uri="{FF2B5EF4-FFF2-40B4-BE49-F238E27FC236}">
                  <a16:creationId xmlns:a16="http://schemas.microsoft.com/office/drawing/2014/main" id="{A1F14D18-86F5-0820-8D49-F2A97DF91F95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60" name="Google Shape;123;p18">
            <a:extLst>
              <a:ext uri="{FF2B5EF4-FFF2-40B4-BE49-F238E27FC236}">
                <a16:creationId xmlns:a16="http://schemas.microsoft.com/office/drawing/2014/main" id="{ED29BF56-87CA-37E2-49EA-29E377408C39}"/>
              </a:ext>
            </a:extLst>
          </p:cNvPr>
          <p:cNvGrpSpPr/>
          <p:nvPr/>
        </p:nvGrpSpPr>
        <p:grpSpPr>
          <a:xfrm>
            <a:off x="6592738" y="2457581"/>
            <a:ext cx="625528" cy="323209"/>
            <a:chOff x="1227014" y="1647593"/>
            <a:chExt cx="910124" cy="592500"/>
          </a:xfrm>
        </p:grpSpPr>
        <p:sp>
          <p:nvSpPr>
            <p:cNvPr id="93" name="Google Shape;124;p18">
              <a:extLst>
                <a:ext uri="{FF2B5EF4-FFF2-40B4-BE49-F238E27FC236}">
                  <a16:creationId xmlns:a16="http://schemas.microsoft.com/office/drawing/2014/main" id="{97CDFD05-2E75-25BB-4116-69E27625D52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4" name="Google Shape;125;p18">
              <a:extLst>
                <a:ext uri="{FF2B5EF4-FFF2-40B4-BE49-F238E27FC236}">
                  <a16:creationId xmlns:a16="http://schemas.microsoft.com/office/drawing/2014/main" id="{C4B7ABAC-9E96-57C6-689B-E79F71248C79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61" name="Google Shape;126;p18">
            <a:extLst>
              <a:ext uri="{FF2B5EF4-FFF2-40B4-BE49-F238E27FC236}">
                <a16:creationId xmlns:a16="http://schemas.microsoft.com/office/drawing/2014/main" id="{1E446A3E-DEB8-1F17-6127-5E892B515A3C}"/>
              </a:ext>
            </a:extLst>
          </p:cNvPr>
          <p:cNvGrpSpPr/>
          <p:nvPr/>
        </p:nvGrpSpPr>
        <p:grpSpPr>
          <a:xfrm>
            <a:off x="7726388" y="1962477"/>
            <a:ext cx="847700" cy="818361"/>
            <a:chOff x="1289438" y="1668425"/>
            <a:chExt cx="847700" cy="550825"/>
          </a:xfrm>
        </p:grpSpPr>
        <p:sp>
          <p:nvSpPr>
            <p:cNvPr id="91" name="Google Shape;127;p18">
              <a:extLst>
                <a:ext uri="{FF2B5EF4-FFF2-40B4-BE49-F238E27FC236}">
                  <a16:creationId xmlns:a16="http://schemas.microsoft.com/office/drawing/2014/main" id="{069B612A-B446-69E7-2B56-F0EB10217696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92" name="Google Shape;128;p18">
              <a:extLst>
                <a:ext uri="{FF2B5EF4-FFF2-40B4-BE49-F238E27FC236}">
                  <a16:creationId xmlns:a16="http://schemas.microsoft.com/office/drawing/2014/main" id="{D605BFD3-8313-A45E-AB4F-D53818B4FFC4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62" name="Google Shape;129;p18">
            <a:extLst>
              <a:ext uri="{FF2B5EF4-FFF2-40B4-BE49-F238E27FC236}">
                <a16:creationId xmlns:a16="http://schemas.microsoft.com/office/drawing/2014/main" id="{1C1F8B22-B2B7-35C7-F863-A28EAA72D731}"/>
              </a:ext>
            </a:extLst>
          </p:cNvPr>
          <p:cNvSpPr txBox="1"/>
          <p:nvPr/>
        </p:nvSpPr>
        <p:spPr>
          <a:xfrm>
            <a:off x="1131388" y="2117495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3" name="Google Shape;130;p18">
            <a:extLst>
              <a:ext uri="{FF2B5EF4-FFF2-40B4-BE49-F238E27FC236}">
                <a16:creationId xmlns:a16="http://schemas.microsoft.com/office/drawing/2014/main" id="{DB0A8F31-A96E-74C0-38A0-89BCC3AA0A0F}"/>
              </a:ext>
            </a:extLst>
          </p:cNvPr>
          <p:cNvSpPr txBox="1"/>
          <p:nvPr/>
        </p:nvSpPr>
        <p:spPr>
          <a:xfrm>
            <a:off x="8907413" y="219465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64" name="Google Shape;131;p18">
            <a:extLst>
              <a:ext uri="{FF2B5EF4-FFF2-40B4-BE49-F238E27FC236}">
                <a16:creationId xmlns:a16="http://schemas.microsoft.com/office/drawing/2014/main" id="{7C6BCF05-7974-1E70-2A67-6AD5553B71EE}"/>
              </a:ext>
            </a:extLst>
          </p:cNvPr>
          <p:cNvCxnSpPr>
            <a:endCxn id="62" idx="0"/>
          </p:cNvCxnSpPr>
          <p:nvPr/>
        </p:nvCxnSpPr>
        <p:spPr>
          <a:xfrm>
            <a:off x="1642288" y="1740095"/>
            <a:ext cx="22587" cy="377399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65" name="Google Shape;132;p18">
            <a:extLst>
              <a:ext uri="{FF2B5EF4-FFF2-40B4-BE49-F238E27FC236}">
                <a16:creationId xmlns:a16="http://schemas.microsoft.com/office/drawing/2014/main" id="{4955FBDD-8BF0-9C15-AF5F-7E357367346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42313" y="1708883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66" name="Google Shape;133;p18">
            <a:extLst>
              <a:ext uri="{FF2B5EF4-FFF2-40B4-BE49-F238E27FC236}">
                <a16:creationId xmlns:a16="http://schemas.microsoft.com/office/drawing/2014/main" id="{E432DC03-9E1B-0BA4-2D00-60DF5C935B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54088" y="1709645"/>
            <a:ext cx="9300" cy="4143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67" name="Google Shape;134;p18">
            <a:extLst>
              <a:ext uri="{FF2B5EF4-FFF2-40B4-BE49-F238E27FC236}">
                <a16:creationId xmlns:a16="http://schemas.microsoft.com/office/drawing/2014/main" id="{9F2B9823-6A07-0CB5-A73C-8B3304A54BAE}"/>
              </a:ext>
            </a:extLst>
          </p:cNvPr>
          <p:cNvGrpSpPr/>
          <p:nvPr/>
        </p:nvGrpSpPr>
        <p:grpSpPr>
          <a:xfrm>
            <a:off x="3536288" y="2777845"/>
            <a:ext cx="701025" cy="354000"/>
            <a:chOff x="2716600" y="2425550"/>
            <a:chExt cx="701025" cy="354000"/>
          </a:xfrm>
        </p:grpSpPr>
        <p:sp>
          <p:nvSpPr>
            <p:cNvPr id="89" name="Google Shape;135;p18">
              <a:extLst>
                <a:ext uri="{FF2B5EF4-FFF2-40B4-BE49-F238E27FC236}">
                  <a16:creationId xmlns:a16="http://schemas.microsoft.com/office/drawing/2014/main" id="{6CD16757-3C36-9771-A048-F494E65F4A9F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90" name="Google Shape;136;p18">
              <a:extLst>
                <a:ext uri="{FF2B5EF4-FFF2-40B4-BE49-F238E27FC236}">
                  <a16:creationId xmlns:a16="http://schemas.microsoft.com/office/drawing/2014/main" id="{BEF44301-BFB8-5BB3-10DF-45D5D484F7F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68" name="Google Shape;137;p18">
            <a:extLst>
              <a:ext uri="{FF2B5EF4-FFF2-40B4-BE49-F238E27FC236}">
                <a16:creationId xmlns:a16="http://schemas.microsoft.com/office/drawing/2014/main" id="{6A21648D-B71C-81A8-C44B-DBB67ACBF6A9}"/>
              </a:ext>
            </a:extLst>
          </p:cNvPr>
          <p:cNvSpPr/>
          <p:nvPr/>
        </p:nvSpPr>
        <p:spPr>
          <a:xfrm>
            <a:off x="3147001" y="2191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38;p18">
            <a:extLst>
              <a:ext uri="{FF2B5EF4-FFF2-40B4-BE49-F238E27FC236}">
                <a16:creationId xmlns:a16="http://schemas.microsoft.com/office/drawing/2014/main" id="{983C1026-9A24-8DDF-943B-9247B940C8DF}"/>
              </a:ext>
            </a:extLst>
          </p:cNvPr>
          <p:cNvSpPr/>
          <p:nvPr/>
        </p:nvSpPr>
        <p:spPr>
          <a:xfrm>
            <a:off x="4423288" y="2019139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39;p18">
            <a:extLst>
              <a:ext uri="{FF2B5EF4-FFF2-40B4-BE49-F238E27FC236}">
                <a16:creationId xmlns:a16="http://schemas.microsoft.com/office/drawing/2014/main" id="{169E57CE-5241-00D0-EFBD-226C9D421C72}"/>
              </a:ext>
            </a:extLst>
          </p:cNvPr>
          <p:cNvSpPr/>
          <p:nvPr/>
        </p:nvSpPr>
        <p:spPr>
          <a:xfrm>
            <a:off x="6074838" y="2037014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40;p18">
            <a:extLst>
              <a:ext uri="{FF2B5EF4-FFF2-40B4-BE49-F238E27FC236}">
                <a16:creationId xmlns:a16="http://schemas.microsoft.com/office/drawing/2014/main" id="{6291F3A7-7E34-8F54-2791-10E4AEC4063D}"/>
              </a:ext>
            </a:extLst>
          </p:cNvPr>
          <p:cNvSpPr/>
          <p:nvPr/>
        </p:nvSpPr>
        <p:spPr>
          <a:xfrm>
            <a:off x="7438576" y="2134651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41;p18">
            <a:extLst>
              <a:ext uri="{FF2B5EF4-FFF2-40B4-BE49-F238E27FC236}">
                <a16:creationId xmlns:a16="http://schemas.microsoft.com/office/drawing/2014/main" id="{F85CD6C8-D16C-5127-D02A-97D592A77032}"/>
              </a:ext>
            </a:extLst>
          </p:cNvPr>
          <p:cNvSpPr/>
          <p:nvPr/>
        </p:nvSpPr>
        <p:spPr>
          <a:xfrm>
            <a:off x="7438576" y="25159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142;p18">
            <a:extLst>
              <a:ext uri="{FF2B5EF4-FFF2-40B4-BE49-F238E27FC236}">
                <a16:creationId xmlns:a16="http://schemas.microsoft.com/office/drawing/2014/main" id="{53D53C21-3931-8533-0297-05F13D4F3806}"/>
              </a:ext>
            </a:extLst>
          </p:cNvPr>
          <p:cNvGrpSpPr/>
          <p:nvPr/>
        </p:nvGrpSpPr>
        <p:grpSpPr>
          <a:xfrm>
            <a:off x="6543763" y="2902495"/>
            <a:ext cx="701025" cy="354000"/>
            <a:chOff x="2716600" y="2425550"/>
            <a:chExt cx="701025" cy="354000"/>
          </a:xfrm>
        </p:grpSpPr>
        <p:sp>
          <p:nvSpPr>
            <p:cNvPr id="87" name="Google Shape;143;p18">
              <a:extLst>
                <a:ext uri="{FF2B5EF4-FFF2-40B4-BE49-F238E27FC236}">
                  <a16:creationId xmlns:a16="http://schemas.microsoft.com/office/drawing/2014/main" id="{2593A48E-4E49-9124-E7BF-54F881489028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88" name="Google Shape;144;p18">
              <a:extLst>
                <a:ext uri="{FF2B5EF4-FFF2-40B4-BE49-F238E27FC236}">
                  <a16:creationId xmlns:a16="http://schemas.microsoft.com/office/drawing/2014/main" id="{17C3C9CF-FDA4-9CD2-7C1B-5F3F5C7DAD8E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74" name="Google Shape;145;p18">
            <a:extLst>
              <a:ext uri="{FF2B5EF4-FFF2-40B4-BE49-F238E27FC236}">
                <a16:creationId xmlns:a16="http://schemas.microsoft.com/office/drawing/2014/main" id="{578DA9BF-BBA6-CA77-2E10-FE270610D8A2}"/>
              </a:ext>
            </a:extLst>
          </p:cNvPr>
          <p:cNvSpPr/>
          <p:nvPr/>
        </p:nvSpPr>
        <p:spPr>
          <a:xfrm>
            <a:off x="3466513" y="4039770"/>
            <a:ext cx="3850350" cy="4143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IHM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5" name="Google Shape;146;p18">
            <a:extLst>
              <a:ext uri="{FF2B5EF4-FFF2-40B4-BE49-F238E27FC236}">
                <a16:creationId xmlns:a16="http://schemas.microsoft.com/office/drawing/2014/main" id="{B50497FC-8101-6D63-8B74-6B2FFB226F94}"/>
              </a:ext>
            </a:extLst>
          </p:cNvPr>
          <p:cNvSpPr/>
          <p:nvPr/>
        </p:nvSpPr>
        <p:spPr>
          <a:xfrm rot="-5400000">
            <a:off x="381380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47;p18">
            <a:extLst>
              <a:ext uri="{FF2B5EF4-FFF2-40B4-BE49-F238E27FC236}">
                <a16:creationId xmlns:a16="http://schemas.microsoft.com/office/drawing/2014/main" id="{43B00849-3239-9559-1162-461C1EAE7375}"/>
              </a:ext>
            </a:extLst>
          </p:cNvPr>
          <p:cNvSpPr/>
          <p:nvPr/>
        </p:nvSpPr>
        <p:spPr>
          <a:xfrm rot="-5400000">
            <a:off x="5327638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48;p18">
            <a:extLst>
              <a:ext uri="{FF2B5EF4-FFF2-40B4-BE49-F238E27FC236}">
                <a16:creationId xmlns:a16="http://schemas.microsoft.com/office/drawing/2014/main" id="{555B753F-C907-B2DB-0810-639D9D98532F}"/>
              </a:ext>
            </a:extLst>
          </p:cNvPr>
          <p:cNvSpPr/>
          <p:nvPr/>
        </p:nvSpPr>
        <p:spPr>
          <a:xfrm rot="-5400000">
            <a:off x="684145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49;p18">
            <a:extLst>
              <a:ext uri="{FF2B5EF4-FFF2-40B4-BE49-F238E27FC236}">
                <a16:creationId xmlns:a16="http://schemas.microsoft.com/office/drawing/2014/main" id="{62BD3E0C-898C-96C8-842C-77ED4C78FBBF}"/>
              </a:ext>
            </a:extLst>
          </p:cNvPr>
          <p:cNvSpPr/>
          <p:nvPr/>
        </p:nvSpPr>
        <p:spPr>
          <a:xfrm>
            <a:off x="1072638" y="4830270"/>
            <a:ext cx="822675" cy="2064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2"/>
                </a:solidFill>
              </a:rPr>
              <a:t>interfaces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79" name="Google Shape;150;p18">
            <a:extLst>
              <a:ext uri="{FF2B5EF4-FFF2-40B4-BE49-F238E27FC236}">
                <a16:creationId xmlns:a16="http://schemas.microsoft.com/office/drawing/2014/main" id="{F7966A25-F90C-433A-B7DE-14191A9692CD}"/>
              </a:ext>
            </a:extLst>
          </p:cNvPr>
          <p:cNvSpPr/>
          <p:nvPr/>
        </p:nvSpPr>
        <p:spPr>
          <a:xfrm>
            <a:off x="1053776" y="5127445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80" name="Google Shape;151;p18">
            <a:extLst>
              <a:ext uri="{FF2B5EF4-FFF2-40B4-BE49-F238E27FC236}">
                <a16:creationId xmlns:a16="http://schemas.microsoft.com/office/drawing/2014/main" id="{5ABF105C-2904-DEF5-58D2-7917CB7E442D}"/>
              </a:ext>
            </a:extLst>
          </p:cNvPr>
          <p:cNvSpPr/>
          <p:nvPr/>
        </p:nvSpPr>
        <p:spPr>
          <a:xfrm>
            <a:off x="2018788" y="2851620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81" name="Google Shape;152;p18">
            <a:extLst>
              <a:ext uri="{FF2B5EF4-FFF2-40B4-BE49-F238E27FC236}">
                <a16:creationId xmlns:a16="http://schemas.microsoft.com/office/drawing/2014/main" id="{987A1D0F-0116-70E3-9059-EE49F30690E7}"/>
              </a:ext>
            </a:extLst>
          </p:cNvPr>
          <p:cNvSpPr/>
          <p:nvPr/>
        </p:nvSpPr>
        <p:spPr>
          <a:xfrm>
            <a:off x="3147013" y="28515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53;p18">
            <a:extLst>
              <a:ext uri="{FF2B5EF4-FFF2-40B4-BE49-F238E27FC236}">
                <a16:creationId xmlns:a16="http://schemas.microsoft.com/office/drawing/2014/main" id="{5DD2280A-00A9-CD19-7FE5-61FB8EC765E7}"/>
              </a:ext>
            </a:extLst>
          </p:cNvPr>
          <p:cNvSpPr/>
          <p:nvPr/>
        </p:nvSpPr>
        <p:spPr>
          <a:xfrm>
            <a:off x="7439713" y="2976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54;p18">
            <a:extLst>
              <a:ext uri="{FF2B5EF4-FFF2-40B4-BE49-F238E27FC236}">
                <a16:creationId xmlns:a16="http://schemas.microsoft.com/office/drawing/2014/main" id="{59EE6685-F1F9-92E1-0039-1877C27DABB8}"/>
              </a:ext>
            </a:extLst>
          </p:cNvPr>
          <p:cNvSpPr/>
          <p:nvPr/>
        </p:nvSpPr>
        <p:spPr>
          <a:xfrm>
            <a:off x="7792063" y="2976295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84" name="Google Shape;155;p18">
            <a:extLst>
              <a:ext uri="{FF2B5EF4-FFF2-40B4-BE49-F238E27FC236}">
                <a16:creationId xmlns:a16="http://schemas.microsoft.com/office/drawing/2014/main" id="{3815E72F-3C2C-11EE-D4F6-C6C7234B2525}"/>
              </a:ext>
            </a:extLst>
          </p:cNvPr>
          <p:cNvSpPr/>
          <p:nvPr/>
        </p:nvSpPr>
        <p:spPr>
          <a:xfrm>
            <a:off x="1072638" y="45330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56;p18">
            <a:extLst>
              <a:ext uri="{FF2B5EF4-FFF2-40B4-BE49-F238E27FC236}">
                <a16:creationId xmlns:a16="http://schemas.microsoft.com/office/drawing/2014/main" id="{DF6233EA-389B-0AB0-A202-0AC89E84D559}"/>
              </a:ext>
            </a:extLst>
          </p:cNvPr>
          <p:cNvSpPr txBox="1"/>
          <p:nvPr/>
        </p:nvSpPr>
        <p:spPr>
          <a:xfrm>
            <a:off x="1121488" y="4466945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Signaux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86" name="Google Shape;157;p18">
            <a:extLst>
              <a:ext uri="{FF2B5EF4-FFF2-40B4-BE49-F238E27FC236}">
                <a16:creationId xmlns:a16="http://schemas.microsoft.com/office/drawing/2014/main" id="{B9AA54A5-B732-1788-6752-96FF2C56A497}"/>
              </a:ext>
            </a:extLst>
          </p:cNvPr>
          <p:cNvSpPr/>
          <p:nvPr/>
        </p:nvSpPr>
        <p:spPr>
          <a:xfrm>
            <a:off x="6555011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1A297-DC74-070E-9C28-9EB3B92D60AA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240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Documents de suivi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95F6EC8-A8A3-4D16-B26A-13C5F7F8130E}"/>
              </a:ext>
            </a:extLst>
          </p:cNvPr>
          <p:cNvSpPr txBox="1"/>
          <p:nvPr/>
        </p:nvSpPr>
        <p:spPr>
          <a:xfrm>
            <a:off x="1837480" y="1961287"/>
            <a:ext cx="8428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Raleway ExtraBold" pitchFamily="2" charset="0"/>
              </a:rPr>
              <a:t>Problématique initiale </a:t>
            </a:r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/ Idée / Système à développer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8CC1A80-884C-4EC7-99D6-18DDDE6104EC}"/>
              </a:ext>
            </a:extLst>
          </p:cNvPr>
          <p:cNvSpPr txBox="1"/>
          <p:nvPr/>
        </p:nvSpPr>
        <p:spPr>
          <a:xfrm>
            <a:off x="1837480" y="2569712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Cas d’utilisation / </a:t>
            </a:r>
            <a:r>
              <a:rPr lang="fr-F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Raleway ExtraBold" pitchFamily="2" charset="0"/>
              </a:rPr>
              <a:t>Scénario d’usage</a:t>
            </a:r>
            <a:endParaRPr lang="fr-F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863C57-0B0F-47BB-934F-345578E87653}"/>
              </a:ext>
            </a:extLst>
          </p:cNvPr>
          <p:cNvSpPr txBox="1"/>
          <p:nvPr/>
        </p:nvSpPr>
        <p:spPr>
          <a:xfrm>
            <a:off x="1837480" y="3178137"/>
            <a:ext cx="822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Cahier des charges </a:t>
            </a:r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/ Contraintes / Performances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4FFD38-A6A6-481C-A11E-1A77E5AB1597}"/>
              </a:ext>
            </a:extLst>
          </p:cNvPr>
          <p:cNvSpPr txBox="1"/>
          <p:nvPr/>
        </p:nvSpPr>
        <p:spPr>
          <a:xfrm>
            <a:off x="1837480" y="3786562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Découpage fonctionnel</a:t>
            </a:r>
            <a:endParaRPr lang="fr-FR" dirty="0">
              <a:solidFill>
                <a:schemeClr val="accent4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887598-67FD-435B-A6F5-1CC327C41B62}"/>
              </a:ext>
            </a:extLst>
          </p:cNvPr>
          <p:cNvSpPr txBox="1"/>
          <p:nvPr/>
        </p:nvSpPr>
        <p:spPr>
          <a:xfrm>
            <a:off x="1840153" y="4396990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4"/>
                </a:solidFill>
                <a:latin typeface="Raleway ExtraBold" pitchFamily="2" charset="0"/>
              </a:rPr>
              <a:t>Planning</a:t>
            </a:r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 / Rétroplanning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8EF34F-63C4-4774-AE35-B913002B1F2A}"/>
              </a:ext>
            </a:extLst>
          </p:cNvPr>
          <p:cNvSpPr txBox="1"/>
          <p:nvPr/>
        </p:nvSpPr>
        <p:spPr>
          <a:xfrm>
            <a:off x="1837480" y="4999634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Suivi des tâches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A1EDAE-2894-4579-80C7-8A8C52695E34}"/>
              </a:ext>
            </a:extLst>
          </p:cNvPr>
          <p:cNvSpPr txBox="1"/>
          <p:nvPr/>
        </p:nvSpPr>
        <p:spPr>
          <a:xfrm>
            <a:off x="1837480" y="5569136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Tests et validation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D3F53B5-0A85-4FE3-AB19-2E3147A35CB4}"/>
              </a:ext>
            </a:extLst>
          </p:cNvPr>
          <p:cNvSpPr txBox="1"/>
          <p:nvPr/>
        </p:nvSpPr>
        <p:spPr>
          <a:xfrm>
            <a:off x="1837480" y="6130673"/>
            <a:ext cx="8996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Documentation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DD39DE1-8166-4407-829C-926607D262CF}"/>
              </a:ext>
            </a:extLst>
          </p:cNvPr>
          <p:cNvSpPr/>
          <p:nvPr/>
        </p:nvSpPr>
        <p:spPr bwMode="auto">
          <a:xfrm>
            <a:off x="439210" y="204538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2288F11-4A27-476A-AD7F-E7F5AE5446A6}"/>
              </a:ext>
            </a:extLst>
          </p:cNvPr>
          <p:cNvSpPr/>
          <p:nvPr/>
        </p:nvSpPr>
        <p:spPr bwMode="auto">
          <a:xfrm>
            <a:off x="439210" y="265380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88706F7-26EB-4A1E-9D8B-F34B948B37A1}"/>
              </a:ext>
            </a:extLst>
          </p:cNvPr>
          <p:cNvSpPr/>
          <p:nvPr/>
        </p:nvSpPr>
        <p:spPr bwMode="auto">
          <a:xfrm>
            <a:off x="439210" y="3262230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CF2B433-8340-4F4C-AA3F-1A16DF9E742C}"/>
              </a:ext>
            </a:extLst>
          </p:cNvPr>
          <p:cNvSpPr/>
          <p:nvPr/>
        </p:nvSpPr>
        <p:spPr bwMode="auto">
          <a:xfrm>
            <a:off x="439210" y="3860367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58ACAE8-E359-4BE7-81B4-CDA3E1526DF3}"/>
              </a:ext>
            </a:extLst>
          </p:cNvPr>
          <p:cNvSpPr/>
          <p:nvPr/>
        </p:nvSpPr>
        <p:spPr bwMode="auto">
          <a:xfrm>
            <a:off x="439209" y="4458504"/>
            <a:ext cx="1126353" cy="268306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639E75F-FE33-46BC-9279-513AD4A3FC44}"/>
              </a:ext>
            </a:extLst>
          </p:cNvPr>
          <p:cNvSpPr/>
          <p:nvPr/>
        </p:nvSpPr>
        <p:spPr bwMode="auto">
          <a:xfrm>
            <a:off x="439208" y="5069498"/>
            <a:ext cx="1126353" cy="1402323"/>
          </a:xfrm>
          <a:prstGeom prst="roundRect">
            <a:avLst>
              <a:gd name="adj" fmla="val 11150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Séances </a:t>
            </a:r>
            <a:b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</a:b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3 à 7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F58A3262-5E10-4826-B2CE-77F20E65D9EB}"/>
              </a:ext>
            </a:extLst>
          </p:cNvPr>
          <p:cNvSpPr/>
          <p:nvPr/>
        </p:nvSpPr>
        <p:spPr bwMode="auto">
          <a:xfrm>
            <a:off x="6218895" y="5553950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DCCAAC-C086-7B7E-82D7-D7D3E8C6F0F1}"/>
              </a:ext>
            </a:extLst>
          </p:cNvPr>
          <p:cNvSpPr txBox="1"/>
          <p:nvPr/>
        </p:nvSpPr>
        <p:spPr>
          <a:xfrm>
            <a:off x="7531698" y="5440554"/>
            <a:ext cx="3723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A6A6A6"/>
                </a:solidFill>
                <a:latin typeface="Raleway ExtraBold" pitchFamily="2" charset="0"/>
              </a:rPr>
              <a:t>Démonstration</a:t>
            </a:r>
            <a:endParaRPr lang="fr-FR" dirty="0">
              <a:solidFill>
                <a:srgbClr val="A6A6A6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FAED20-CF5D-4532-FE25-D711A94019AE}"/>
              </a:ext>
            </a:extLst>
          </p:cNvPr>
          <p:cNvSpPr txBox="1"/>
          <p:nvPr/>
        </p:nvSpPr>
        <p:spPr>
          <a:xfrm>
            <a:off x="3180594" y="502660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Gérer un projet technique en équipe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863CE1-E3FC-E789-DBF8-54B25823512B}"/>
              </a:ext>
            </a:extLst>
          </p:cNvPr>
          <p:cNvSpPr txBox="1"/>
          <p:nvPr/>
        </p:nvSpPr>
        <p:spPr>
          <a:xfrm>
            <a:off x="3180594" y="213302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solidFill>
                  <a:schemeClr val="bg2"/>
                </a:solidFill>
                <a:latin typeface="Raleway" pitchFamily="2" charset="0"/>
              </a:rPr>
              <a:t>IéTI</a:t>
            </a:r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 / Approche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8AA942-A749-7292-9197-0CE26B635E67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787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Projet par équipe de 4 / même groupe de TP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9" y="240142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8 séances de 4h30 par équipe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246418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56287CD-A4CD-7AA3-EE26-0FD4265F30E9}"/>
              </a:ext>
            </a:extLst>
          </p:cNvPr>
          <p:cNvSpPr txBox="1"/>
          <p:nvPr/>
        </p:nvSpPr>
        <p:spPr>
          <a:xfrm>
            <a:off x="1963998" y="4071339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Prototype fonctionnel (même incomplet)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8348B0E-B6B2-BBB6-4D97-CDFAE66B2933}"/>
              </a:ext>
            </a:extLst>
          </p:cNvPr>
          <p:cNvSpPr/>
          <p:nvPr/>
        </p:nvSpPr>
        <p:spPr>
          <a:xfrm>
            <a:off x="1657111" y="413409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E24FD9-AF5D-1FED-3B8B-A33A5C642D77}"/>
              </a:ext>
            </a:extLst>
          </p:cNvPr>
          <p:cNvSpPr txBox="1"/>
          <p:nvPr/>
        </p:nvSpPr>
        <p:spPr>
          <a:xfrm>
            <a:off x="1133427" y="3441756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2C38215-F9B6-EE79-FCFB-2E0EC9A3C578}"/>
              </a:ext>
            </a:extLst>
          </p:cNvPr>
          <p:cNvSpPr txBox="1"/>
          <p:nvPr/>
        </p:nvSpPr>
        <p:spPr>
          <a:xfrm>
            <a:off x="1963998" y="4513549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Validation de chaque fonctionnalité / Protocole de test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42ACE50B-0D70-640A-4E0B-EA33658CF379}"/>
              </a:ext>
            </a:extLst>
          </p:cNvPr>
          <p:cNvSpPr/>
          <p:nvPr/>
        </p:nvSpPr>
        <p:spPr>
          <a:xfrm>
            <a:off x="1657111" y="457630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B87E7F7-5271-D6B2-6664-CC16AC585F3F}"/>
              </a:ext>
            </a:extLst>
          </p:cNvPr>
          <p:cNvSpPr txBox="1"/>
          <p:nvPr/>
        </p:nvSpPr>
        <p:spPr>
          <a:xfrm>
            <a:off x="1963998" y="494940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Schémas / Algorithmes lisibles et à jour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74ABC4C-FF3C-3C4A-9EC0-E57A62B24453}"/>
              </a:ext>
            </a:extLst>
          </p:cNvPr>
          <p:cNvSpPr/>
          <p:nvPr/>
        </p:nvSpPr>
        <p:spPr>
          <a:xfrm>
            <a:off x="1657111" y="501216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DFF10CE-A5CA-52EF-1F67-326D585699B6}"/>
              </a:ext>
            </a:extLst>
          </p:cNvPr>
          <p:cNvSpPr txBox="1"/>
          <p:nvPr/>
        </p:nvSpPr>
        <p:spPr>
          <a:xfrm>
            <a:off x="1963998" y="538848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Programmes commentés et documentés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10B09A8-D9D7-76A6-BC01-51DF56E3EEF7}"/>
              </a:ext>
            </a:extLst>
          </p:cNvPr>
          <p:cNvSpPr/>
          <p:nvPr/>
        </p:nvSpPr>
        <p:spPr>
          <a:xfrm>
            <a:off x="1657111" y="545124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BFF42D7-B045-84DB-7D53-7296E8D9972A}"/>
              </a:ext>
            </a:extLst>
          </p:cNvPr>
          <p:cNvSpPr txBox="1"/>
          <p:nvPr/>
        </p:nvSpPr>
        <p:spPr>
          <a:xfrm>
            <a:off x="4831889" y="5783263"/>
            <a:ext cx="5559123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</a:p>
          <a:p>
            <a:r>
              <a:rPr lang="fr-FR" sz="2000" i="1" baseline="-25000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Utilisation si possible de la programmation objet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18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Encadrants présents de 08h30 à 13h00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F120D79-176E-6A44-C707-B2FCED9124DE}"/>
              </a:ext>
            </a:extLst>
          </p:cNvPr>
          <p:cNvSpPr txBox="1"/>
          <p:nvPr/>
        </p:nvSpPr>
        <p:spPr>
          <a:xfrm>
            <a:off x="1963999" y="416360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5DEB183-5EDA-9013-20EB-A73EEAA3A304}"/>
              </a:ext>
            </a:extLst>
          </p:cNvPr>
          <p:cNvSpPr/>
          <p:nvPr/>
        </p:nvSpPr>
        <p:spPr>
          <a:xfrm>
            <a:off x="1657111" y="422636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17FF3-A891-4AE0-95AC-FFF8E4965C51}"/>
              </a:ext>
            </a:extLst>
          </p:cNvPr>
          <p:cNvSpPr/>
          <p:nvPr/>
        </p:nvSpPr>
        <p:spPr>
          <a:xfrm>
            <a:off x="2299855" y="469036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D922BA-4A6A-BBEC-744A-57870CC4E942}"/>
              </a:ext>
            </a:extLst>
          </p:cNvPr>
          <p:cNvSpPr txBox="1"/>
          <p:nvPr/>
        </p:nvSpPr>
        <p:spPr>
          <a:xfrm>
            <a:off x="2652108" y="462804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Schéma ou Algorithme pertinent et à jour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8B6567-9665-CD40-9D23-670EA034F329}"/>
              </a:ext>
            </a:extLst>
          </p:cNvPr>
          <p:cNvSpPr txBox="1"/>
          <p:nvPr/>
        </p:nvSpPr>
        <p:spPr>
          <a:xfrm>
            <a:off x="2652108" y="499299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90BEA0-B6F8-59BE-01B6-087F64DF4022}"/>
              </a:ext>
            </a:extLst>
          </p:cNvPr>
          <p:cNvSpPr txBox="1"/>
          <p:nvPr/>
        </p:nvSpPr>
        <p:spPr>
          <a:xfrm>
            <a:off x="2652108" y="538228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50CE5-96DE-35A7-BA91-7EE0BEF5ED20}"/>
              </a:ext>
            </a:extLst>
          </p:cNvPr>
          <p:cNvSpPr/>
          <p:nvPr/>
        </p:nvSpPr>
        <p:spPr>
          <a:xfrm>
            <a:off x="2299855" y="248697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0F533B-C363-1D5A-60FF-14E157F4E647}"/>
              </a:ext>
            </a:extLst>
          </p:cNvPr>
          <p:cNvSpPr txBox="1"/>
          <p:nvPr/>
        </p:nvSpPr>
        <p:spPr>
          <a:xfrm>
            <a:off x="2652108" y="242465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rgbClr val="F4B183"/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AF03A35-F65B-B2A2-C506-6BFCDD72E07D}"/>
              </a:ext>
            </a:extLst>
          </p:cNvPr>
          <p:cNvSpPr txBox="1"/>
          <p:nvPr/>
        </p:nvSpPr>
        <p:spPr>
          <a:xfrm>
            <a:off x="2652108" y="314082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rgbClr val="F4B183"/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445E50-F282-7F6E-6535-1E53AD5547A3}"/>
              </a:ext>
            </a:extLst>
          </p:cNvPr>
          <p:cNvSpPr txBox="1"/>
          <p:nvPr/>
        </p:nvSpPr>
        <p:spPr>
          <a:xfrm>
            <a:off x="2652108" y="278700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C93FB7-E656-6071-645F-A80044526D2A}"/>
              </a:ext>
            </a:extLst>
          </p:cNvPr>
          <p:cNvSpPr txBox="1"/>
          <p:nvPr/>
        </p:nvSpPr>
        <p:spPr>
          <a:xfrm>
            <a:off x="2652108" y="350577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870349-C1EE-503A-A7BB-C6A1C52FD8E7}"/>
              </a:ext>
            </a:extLst>
          </p:cNvPr>
          <p:cNvSpPr txBox="1"/>
          <p:nvPr/>
        </p:nvSpPr>
        <p:spPr>
          <a:xfrm>
            <a:off x="8957616" y="5083732"/>
            <a:ext cx="1895121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Interstate" panose="00000400000000000000" pitchFamily="2" charset="0"/>
              </a:rPr>
              <a:t>Audit possible</a:t>
            </a:r>
            <a:endParaRPr lang="fr-F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78435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8" y="32969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33597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92018A-CA23-D3DD-1113-BDBDF749159E}"/>
              </a:ext>
            </a:extLst>
          </p:cNvPr>
          <p:cNvSpPr txBox="1"/>
          <p:nvPr/>
        </p:nvSpPr>
        <p:spPr>
          <a:xfrm>
            <a:off x="1963998" y="3716717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PyQT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/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PySide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A3FD3D0F-E801-C71B-F68F-F4E096205515}"/>
              </a:ext>
            </a:extLst>
          </p:cNvPr>
          <p:cNvSpPr/>
          <p:nvPr/>
        </p:nvSpPr>
        <p:spPr>
          <a:xfrm>
            <a:off x="1657111" y="377947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6FA8113-15E6-3D72-97A1-302FCB300C43}"/>
              </a:ext>
            </a:extLst>
          </p:cNvPr>
          <p:cNvSpPr txBox="1"/>
          <p:nvPr/>
        </p:nvSpPr>
        <p:spPr>
          <a:xfrm>
            <a:off x="2622923" y="279631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B2B97E-2E0A-002F-5FF1-0CA6CA463848}"/>
              </a:ext>
            </a:extLst>
          </p:cNvPr>
          <p:cNvSpPr txBox="1"/>
          <p:nvPr/>
        </p:nvSpPr>
        <p:spPr>
          <a:xfrm>
            <a:off x="1963998" y="496641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F4B183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</a:t>
            </a:r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plateforme Paris-Saclay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507D957-9704-015C-8562-80D4201C83AD}"/>
              </a:ext>
            </a:extLst>
          </p:cNvPr>
          <p:cNvSpPr/>
          <p:nvPr/>
        </p:nvSpPr>
        <p:spPr>
          <a:xfrm>
            <a:off x="1657111" y="502917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33ECB3-997D-CBD5-6430-C8EE5C537F9E}"/>
              </a:ext>
            </a:extLst>
          </p:cNvPr>
          <p:cNvSpPr txBox="1"/>
          <p:nvPr/>
        </p:nvSpPr>
        <p:spPr>
          <a:xfrm>
            <a:off x="1967521" y="540601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9A9AAA0D-2D00-0DCE-EC4C-7F6AA741E5A8}"/>
              </a:ext>
            </a:extLst>
          </p:cNvPr>
          <p:cNvSpPr/>
          <p:nvPr/>
        </p:nvSpPr>
        <p:spPr>
          <a:xfrm>
            <a:off x="1660634" y="546877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54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2"/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2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D42CDC-CDD1-2217-CD0F-06447ECDCBBE}"/>
              </a:ext>
            </a:extLst>
          </p:cNvPr>
          <p:cNvSpPr txBox="1"/>
          <p:nvPr/>
        </p:nvSpPr>
        <p:spPr>
          <a:xfrm>
            <a:off x="1963998" y="32969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bibliothèques </a:t>
            </a:r>
            <a:r>
              <a:rPr lang="fr-FR" sz="2400" dirty="0">
                <a:solidFill>
                  <a:schemeClr val="bg1"/>
                </a:solidFill>
                <a:latin typeface="Interstate" panose="00000400000000000000" pitchFamily="2" charset="0"/>
              </a:rPr>
              <a:t>pour des composants spécifiques</a:t>
            </a:r>
            <a:endParaRPr lang="fr-FR" sz="2400" baseline="-25000" dirty="0">
              <a:solidFill>
                <a:schemeClr val="bg1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3150D68F-5FBF-FB5A-D3D6-8623221BEDF0}"/>
              </a:ext>
            </a:extLst>
          </p:cNvPr>
          <p:cNvSpPr/>
          <p:nvPr/>
        </p:nvSpPr>
        <p:spPr>
          <a:xfrm>
            <a:off x="1657111" y="33597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Commentaires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5B2B97E-2E0A-002F-5FF1-0CA6CA463848}"/>
              </a:ext>
            </a:extLst>
          </p:cNvPr>
          <p:cNvSpPr txBox="1"/>
          <p:nvPr/>
        </p:nvSpPr>
        <p:spPr>
          <a:xfrm>
            <a:off x="1963998" y="605630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507D957-9704-015C-8562-80D4201C83AD}"/>
              </a:ext>
            </a:extLst>
          </p:cNvPr>
          <p:cNvSpPr/>
          <p:nvPr/>
        </p:nvSpPr>
        <p:spPr>
          <a:xfrm>
            <a:off x="1657111" y="611906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74BCD40-CB62-964B-3790-B11601205047}"/>
              </a:ext>
            </a:extLst>
          </p:cNvPr>
          <p:cNvSpPr txBox="1"/>
          <p:nvPr/>
        </p:nvSpPr>
        <p:spPr>
          <a:xfrm>
            <a:off x="2622923" y="2796319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3E874C-74E0-159C-F236-1BA3D0C4E48C}"/>
              </a:ext>
            </a:extLst>
          </p:cNvPr>
          <p:cNvSpPr txBox="1"/>
          <p:nvPr/>
        </p:nvSpPr>
        <p:spPr>
          <a:xfrm>
            <a:off x="2650428" y="3829647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Commentaires </a:t>
            </a:r>
            <a:r>
              <a:rPr lang="fr-FR" sz="2000" dirty="0">
                <a:solidFill>
                  <a:srgbClr val="F4B183"/>
                </a:solidFill>
                <a:latin typeface="Interstate" panose="00000400000000000000" pitchFamily="2" charset="0"/>
              </a:rPr>
              <a:t>PEP 257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20241-0D3A-353A-11CE-E126B894B87A}"/>
              </a:ext>
            </a:extLst>
          </p:cNvPr>
          <p:cNvSpPr/>
          <p:nvPr/>
        </p:nvSpPr>
        <p:spPr>
          <a:xfrm>
            <a:off x="2327360" y="3859185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008978-6F05-8CF7-F25F-E44F303C835F}"/>
              </a:ext>
            </a:extLst>
          </p:cNvPr>
          <p:cNvSpPr txBox="1"/>
          <p:nvPr/>
        </p:nvSpPr>
        <p:spPr>
          <a:xfrm>
            <a:off x="2650428" y="4168530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F4B183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66428-1C44-03E2-D29C-8E4D59AF3FE1}"/>
              </a:ext>
            </a:extLst>
          </p:cNvPr>
          <p:cNvSpPr txBox="1"/>
          <p:nvPr/>
        </p:nvSpPr>
        <p:spPr>
          <a:xfrm>
            <a:off x="2650428" y="453068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83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B23CF-9FDA-FE4B-6AE9-7386389E7346}"/>
              </a:ext>
            </a:extLst>
          </p:cNvPr>
          <p:cNvSpPr txBox="1"/>
          <p:nvPr/>
        </p:nvSpPr>
        <p:spPr>
          <a:xfrm>
            <a:off x="1963999" y="196128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Utilisation d’un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outil de gestion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75A29A4-C9F1-5FEE-91A8-BD5A4B9B4513}"/>
              </a:ext>
            </a:extLst>
          </p:cNvPr>
          <p:cNvSpPr/>
          <p:nvPr/>
        </p:nvSpPr>
        <p:spPr>
          <a:xfrm>
            <a:off x="1657111" y="202404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F6BC0F-8C48-AF4B-BC6E-91A96E3FA1DD}"/>
              </a:ext>
            </a:extLst>
          </p:cNvPr>
          <p:cNvSpPr txBox="1"/>
          <p:nvPr/>
        </p:nvSpPr>
        <p:spPr>
          <a:xfrm>
            <a:off x="2622923" y="245743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chemeClr val="bg2"/>
                </a:solidFill>
                <a:latin typeface="Interstate" panose="00000400000000000000" pitchFamily="2" charset="0"/>
              </a:rPr>
              <a:t>Basecamp</a:t>
            </a:r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 / Slack / Teams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CB7210-1620-1766-E46F-7C5815CF1E51}"/>
              </a:ext>
            </a:extLst>
          </p:cNvPr>
          <p:cNvSpPr/>
          <p:nvPr/>
        </p:nvSpPr>
        <p:spPr>
          <a:xfrm>
            <a:off x="2299854" y="248697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0DA6BF-FDA5-032C-E039-D47C6A0DB88F}"/>
              </a:ext>
            </a:extLst>
          </p:cNvPr>
          <p:cNvSpPr txBox="1"/>
          <p:nvPr/>
        </p:nvSpPr>
        <p:spPr>
          <a:xfrm>
            <a:off x="1963999" y="3070651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Centralisation des fichiers dans un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répertoire partagé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3191600-E1BB-EE0F-339F-161761697397}"/>
              </a:ext>
            </a:extLst>
          </p:cNvPr>
          <p:cNvSpPr/>
          <p:nvPr/>
        </p:nvSpPr>
        <p:spPr>
          <a:xfrm>
            <a:off x="1657111" y="313341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96D030-5CB3-5BE0-4328-DD95EE583115}"/>
              </a:ext>
            </a:extLst>
          </p:cNvPr>
          <p:cNvSpPr txBox="1"/>
          <p:nvPr/>
        </p:nvSpPr>
        <p:spPr>
          <a:xfrm>
            <a:off x="1973031" y="3781110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Documents numériques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417D0C34-140E-5F55-7C76-AFBA4ED0651C}"/>
              </a:ext>
            </a:extLst>
          </p:cNvPr>
          <p:cNvSpPr/>
          <p:nvPr/>
        </p:nvSpPr>
        <p:spPr>
          <a:xfrm>
            <a:off x="1666143" y="384387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5D3DA0-AF9B-C974-1B3D-A059A949B3A9}"/>
              </a:ext>
            </a:extLst>
          </p:cNvPr>
          <p:cNvSpPr txBox="1"/>
          <p:nvPr/>
        </p:nvSpPr>
        <p:spPr>
          <a:xfrm>
            <a:off x="2622923" y="432740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Schéma électrique : KICAD / Eagle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C1115-F888-AE0F-60D8-5D3AA6BD7306}"/>
              </a:ext>
            </a:extLst>
          </p:cNvPr>
          <p:cNvSpPr/>
          <p:nvPr/>
        </p:nvSpPr>
        <p:spPr>
          <a:xfrm>
            <a:off x="2299854" y="4356947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C9EA7A8-BDE4-E846-B38D-A884E88A1D7D}"/>
              </a:ext>
            </a:extLst>
          </p:cNvPr>
          <p:cNvSpPr txBox="1"/>
          <p:nvPr/>
        </p:nvSpPr>
        <p:spPr>
          <a:xfrm>
            <a:off x="2622923" y="4727518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rgbClr val="F4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32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pic>
        <p:nvPicPr>
          <p:cNvPr id="7" name="Image 6" descr="Une image contenant extérieur, lumière, nuit&#10;&#10;Description générée automatiquement">
            <a:extLst>
              <a:ext uri="{FF2B5EF4-FFF2-40B4-BE49-F238E27FC236}">
                <a16:creationId xmlns:a16="http://schemas.microsoft.com/office/drawing/2014/main" id="{C8A9DD4D-68F7-478E-8F73-4B45DB520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2002"/>
            <a:ext cx="1487055" cy="209599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6C84BC1-B20F-8D42-6D00-A3ED59720D23}"/>
              </a:ext>
            </a:extLst>
          </p:cNvPr>
          <p:cNvSpPr txBox="1"/>
          <p:nvPr/>
        </p:nvSpPr>
        <p:spPr>
          <a:xfrm>
            <a:off x="1963998" y="1970189"/>
            <a:ext cx="71988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Documentation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chaque fonctionnalité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avec résultats des tests de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validation et protocoles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53BF227-F8A3-4035-0BAB-D876F40E4EAD}"/>
              </a:ext>
            </a:extLst>
          </p:cNvPr>
          <p:cNvSpPr/>
          <p:nvPr/>
        </p:nvSpPr>
        <p:spPr>
          <a:xfrm>
            <a:off x="1657111" y="203294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39DF40B-270D-AEF1-C00C-679BFC29F8C9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BD690-1B1D-E96D-431D-D780D271EE0D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F966F-DC49-7B1B-550D-7CE5FD1DFEDC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F0C8F8-993A-DDF7-0C48-CAA6EE168251}"/>
              </a:ext>
            </a:extLst>
          </p:cNvPr>
          <p:cNvSpPr txBox="1"/>
          <p:nvPr/>
        </p:nvSpPr>
        <p:spPr>
          <a:xfrm>
            <a:off x="1133427" y="127359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4B183"/>
                </a:solidFill>
                <a:latin typeface="Raleway ExtraBold" pitchFamily="2" charset="0"/>
              </a:rPr>
              <a:t>Livrables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C80B6D-641E-E2AF-E47D-54CE16B0F6AD}"/>
              </a:ext>
            </a:extLst>
          </p:cNvPr>
          <p:cNvSpPr txBox="1"/>
          <p:nvPr/>
        </p:nvSpPr>
        <p:spPr>
          <a:xfrm>
            <a:off x="1963998" y="274353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Avancement du projet </a:t>
            </a:r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par séance /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Répartition des tâches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948EFB5-90FB-8041-C884-20A8E6C4A2D3}"/>
              </a:ext>
            </a:extLst>
          </p:cNvPr>
          <p:cNvSpPr/>
          <p:nvPr/>
        </p:nvSpPr>
        <p:spPr>
          <a:xfrm>
            <a:off x="1657111" y="280629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EFE209C-E0BE-FA99-8F12-E4DDF1112E98}"/>
              </a:ext>
            </a:extLst>
          </p:cNvPr>
          <p:cNvSpPr txBox="1"/>
          <p:nvPr/>
        </p:nvSpPr>
        <p:spPr>
          <a:xfrm>
            <a:off x="1963998" y="318262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Liste des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nouvelles compétences acquises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F2AD32BB-AD67-5F7D-AC5B-17CF96CDB164}"/>
              </a:ext>
            </a:extLst>
          </p:cNvPr>
          <p:cNvSpPr/>
          <p:nvPr/>
        </p:nvSpPr>
        <p:spPr>
          <a:xfrm>
            <a:off x="1657111" y="324538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0A68268-0607-55DF-A876-1376FE23C944}"/>
              </a:ext>
            </a:extLst>
          </p:cNvPr>
          <p:cNvSpPr txBox="1"/>
          <p:nvPr/>
        </p:nvSpPr>
        <p:spPr>
          <a:xfrm>
            <a:off x="1963998" y="3617121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Interstate" panose="00000400000000000000" pitchFamily="2" charset="0"/>
              </a:rPr>
              <a:t>Codes </a:t>
            </a:r>
            <a:r>
              <a:rPr lang="fr-FR" sz="2400" dirty="0">
                <a:solidFill>
                  <a:srgbClr val="F4B183"/>
                </a:solidFill>
                <a:latin typeface="Interstate" panose="00000400000000000000" pitchFamily="2" charset="0"/>
              </a:rPr>
              <a:t>commentés</a:t>
            </a:r>
            <a:endParaRPr lang="fr-FR" sz="2400" baseline="-25000" dirty="0">
              <a:solidFill>
                <a:srgbClr val="F4B183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4F2606D-3D7B-414A-9AE1-9B9853CBDD75}"/>
              </a:ext>
            </a:extLst>
          </p:cNvPr>
          <p:cNvSpPr/>
          <p:nvPr/>
        </p:nvSpPr>
        <p:spPr>
          <a:xfrm>
            <a:off x="1657111" y="367988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90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549079" y="20582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Projets d’ingénierie en électronique / interfaçage</a:t>
            </a:r>
            <a:b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</a:b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acquisition et traitemen</a:t>
            </a:r>
            <a:r>
              <a:rPr lang="fr-FR" b="1" dirty="0">
                <a:solidFill>
                  <a:srgbClr val="F4B183"/>
                </a:solidFill>
                <a:latin typeface="Trebuchet MS" panose="020B0603020202020204" pitchFamily="34" charset="0"/>
              </a:rPr>
              <a:t>t de données</a:t>
            </a:r>
            <a:endParaRPr lang="fr-FR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1167216" y="2229019"/>
            <a:ext cx="646331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40199B-EEF8-203D-5C5B-C09F2D8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" y="3659327"/>
            <a:ext cx="1884983" cy="12586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94721A-C8C3-78F2-0314-0A1C0369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82" y="3646707"/>
            <a:ext cx="1906958" cy="12878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9E9665-2539-86E8-6F5B-E054A560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26" y="4946036"/>
            <a:ext cx="1869691" cy="12586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B74189-9DFD-A12A-7686-B6762369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83" y="4934523"/>
            <a:ext cx="1894192" cy="125868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1623844-B4B9-D90E-512C-F19026C8E674}"/>
              </a:ext>
            </a:extLst>
          </p:cNvPr>
          <p:cNvSpPr txBox="1"/>
          <p:nvPr/>
        </p:nvSpPr>
        <p:spPr>
          <a:xfrm>
            <a:off x="4620849" y="3794570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Interfaçage Python / Nucléo / Instrumentation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F0ACBF5-0E23-D490-5FE4-750406F83270}"/>
              </a:ext>
            </a:extLst>
          </p:cNvPr>
          <p:cNvSpPr txBox="1"/>
          <p:nvPr/>
        </p:nvSpPr>
        <p:spPr>
          <a:xfrm>
            <a:off x="4620849" y="4035765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Développement de bibliothèques réutilisables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679C386-799D-6087-C6F8-E777B4898FA7}"/>
              </a:ext>
            </a:extLst>
          </p:cNvPr>
          <p:cNvSpPr txBox="1"/>
          <p:nvPr/>
        </p:nvSpPr>
        <p:spPr>
          <a:xfrm>
            <a:off x="4620849" y="450446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Conception de maquettes pédagogiques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5" name="Triangle isocèle 44">
            <a:extLst>
              <a:ext uri="{FF2B5EF4-FFF2-40B4-BE49-F238E27FC236}">
                <a16:creationId xmlns:a16="http://schemas.microsoft.com/office/drawing/2014/main" id="{CC3C8583-D33E-4E44-AF03-F7013C019E4A}"/>
              </a:ext>
            </a:extLst>
          </p:cNvPr>
          <p:cNvSpPr/>
          <p:nvPr/>
        </p:nvSpPr>
        <p:spPr>
          <a:xfrm rot="5400000">
            <a:off x="4444521" y="4068312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65AED80-2EA4-4647-B700-4A25E195BA8D}"/>
              </a:ext>
            </a:extLst>
          </p:cNvPr>
          <p:cNvSpPr txBox="1"/>
          <p:nvPr/>
        </p:nvSpPr>
        <p:spPr>
          <a:xfrm>
            <a:off x="4612926" y="427049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Ressources pédagogiques / Documentation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2281499" y="307207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3FA898B-D086-76CC-87EA-DE0E49B8D648}"/>
              </a:ext>
            </a:extLst>
          </p:cNvPr>
          <p:cNvSpPr txBox="1"/>
          <p:nvPr/>
        </p:nvSpPr>
        <p:spPr>
          <a:xfrm>
            <a:off x="2580825" y="3022499"/>
            <a:ext cx="537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Pour </a:t>
            </a: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vous mettre en situation quasi professionnelle</a:t>
            </a:r>
            <a:endParaRPr lang="fr-FR" sz="1400" b="1" dirty="0">
              <a:solidFill>
                <a:schemeClr val="bg2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7AA580FB-84A1-9586-0E85-58280396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474" y="4918009"/>
            <a:ext cx="1888031" cy="12751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6C59EF25-7352-CDBC-989A-DE7F11311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497" y="4946036"/>
            <a:ext cx="1873066" cy="1250744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45523465-4B7B-EE75-01F4-CD40DAC1F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0527" y="4934523"/>
            <a:ext cx="1874512" cy="1261926"/>
          </a:xfrm>
          <a:prstGeom prst="rect">
            <a:avLst/>
          </a:prstGeom>
        </p:spPr>
      </p:pic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E05BBC3B-73F1-B627-8423-84304A57F467}"/>
              </a:ext>
            </a:extLst>
          </p:cNvPr>
          <p:cNvSpPr/>
          <p:nvPr/>
        </p:nvSpPr>
        <p:spPr>
          <a:xfrm rot="5400000">
            <a:off x="4444521" y="3836029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riangle isocèle 55">
            <a:extLst>
              <a:ext uri="{FF2B5EF4-FFF2-40B4-BE49-F238E27FC236}">
                <a16:creationId xmlns:a16="http://schemas.microsoft.com/office/drawing/2014/main" id="{6015CA2A-A3C4-9020-BAC5-9A5B8634D2B3}"/>
              </a:ext>
            </a:extLst>
          </p:cNvPr>
          <p:cNvSpPr/>
          <p:nvPr/>
        </p:nvSpPr>
        <p:spPr>
          <a:xfrm rot="5400000">
            <a:off x="4436598" y="4300595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isocèle 56">
            <a:extLst>
              <a:ext uri="{FF2B5EF4-FFF2-40B4-BE49-F238E27FC236}">
                <a16:creationId xmlns:a16="http://schemas.microsoft.com/office/drawing/2014/main" id="{45387CA2-3CC7-EDE2-EB3C-DE71B5DB5219}"/>
              </a:ext>
            </a:extLst>
          </p:cNvPr>
          <p:cNvSpPr/>
          <p:nvPr/>
        </p:nvSpPr>
        <p:spPr>
          <a:xfrm rot="5400000">
            <a:off x="4444521" y="4517813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5C1FD6D-0C8D-421D-F8E8-3E7DD6FA2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7394" y="3703836"/>
            <a:ext cx="1873067" cy="121413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3310546-6909-D7F2-02ED-D1EB3B6D5C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461" y="4946036"/>
            <a:ext cx="1891380" cy="1238107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C123E035-C4E5-F2D6-0F2B-4D085310E2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1457" y="3703836"/>
            <a:ext cx="1875273" cy="12522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F92AF3A-9958-8777-8B68-E2C1E7211946}"/>
              </a:ext>
            </a:extLst>
          </p:cNvPr>
          <p:cNvSpPr txBox="1"/>
          <p:nvPr/>
        </p:nvSpPr>
        <p:spPr>
          <a:xfrm>
            <a:off x="8336578" y="1503557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Constituer des équipes de 4 étudiant.es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96AC0B4B-3E39-0AAC-FC71-7B8EA72A5845}"/>
              </a:ext>
            </a:extLst>
          </p:cNvPr>
          <p:cNvSpPr/>
          <p:nvPr/>
        </p:nvSpPr>
        <p:spPr>
          <a:xfrm>
            <a:off x="8069555" y="150355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F5D34D2-B46B-F475-01FB-E8611BBE0A5E}"/>
              </a:ext>
            </a:extLst>
          </p:cNvPr>
          <p:cNvSpPr txBox="1"/>
          <p:nvPr/>
        </p:nvSpPr>
        <p:spPr>
          <a:xfrm>
            <a:off x="8336578" y="1933659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Choisir un thème qui vous motive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DA86AA-E33C-855E-FBCF-445BCFBF7740}"/>
              </a:ext>
            </a:extLst>
          </p:cNvPr>
          <p:cNvSpPr/>
          <p:nvPr/>
        </p:nvSpPr>
        <p:spPr>
          <a:xfrm>
            <a:off x="8069555" y="193365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48B3CDF-3C94-8AD3-2D40-3B930D175818}"/>
              </a:ext>
            </a:extLst>
          </p:cNvPr>
          <p:cNvSpPr txBox="1"/>
          <p:nvPr/>
        </p:nvSpPr>
        <p:spPr>
          <a:xfrm>
            <a:off x="8706467" y="2242528"/>
            <a:ext cx="3320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développer des compétences</a:t>
            </a:r>
            <a:b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</a:br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votre carrière professionnelle</a:t>
            </a:r>
            <a:endParaRPr lang="fr-FR" sz="1600" i="1" baseline="-25000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8C2B039-7730-1108-7466-9BCD7E14ED78}"/>
              </a:ext>
            </a:extLst>
          </p:cNvPr>
          <p:cNvCxnSpPr>
            <a:cxnSpLocks/>
          </p:cNvCxnSpPr>
          <p:nvPr/>
        </p:nvCxnSpPr>
        <p:spPr>
          <a:xfrm>
            <a:off x="7944465" y="1385860"/>
            <a:ext cx="9832" cy="1471031"/>
          </a:xfrm>
          <a:prstGeom prst="line">
            <a:avLst/>
          </a:prstGeom>
          <a:ln w="85725" cmpd="dbl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EB1451C-D42B-EA85-B82D-0B4E9EE53F7D}"/>
              </a:ext>
            </a:extLst>
          </p:cNvPr>
          <p:cNvCxnSpPr>
            <a:cxnSpLocks/>
          </p:cNvCxnSpPr>
          <p:nvPr/>
        </p:nvCxnSpPr>
        <p:spPr>
          <a:xfrm>
            <a:off x="4247536" y="3659327"/>
            <a:ext cx="3696929" cy="0"/>
          </a:xfrm>
          <a:prstGeom prst="line">
            <a:avLst/>
          </a:prstGeom>
          <a:ln w="85725" cmpd="dbl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3B86FD4-25AF-4B26-4420-9A3AFD22389E}"/>
              </a:ext>
            </a:extLst>
          </p:cNvPr>
          <p:cNvSpPr txBox="1"/>
          <p:nvPr/>
        </p:nvSpPr>
        <p:spPr>
          <a:xfrm>
            <a:off x="7843597" y="2956330"/>
            <a:ext cx="389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http://lense.institutoptique.fr/projets/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8645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2498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Photonique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5" y="3121223"/>
            <a:ext cx="1499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Maquettes pédagogiques </a:t>
            </a:r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en lien avec le S5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6CE3C3-B2BD-E3D1-92C1-47ED0238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92" y="1717608"/>
            <a:ext cx="1780699" cy="11751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LI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F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iltrage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endParaRPr lang="fr-FR" sz="1200" dirty="0">
              <a:solidFill>
                <a:schemeClr val="bg2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2C87299-07A6-1CD7-9F55-F1E1AE66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629" y="1717608"/>
            <a:ext cx="1777624" cy="1175141"/>
          </a:xfrm>
          <a:prstGeom prst="rect">
            <a:avLst/>
          </a:prstGeom>
        </p:spPr>
      </p:pic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162FF5FB-2236-2242-EBFB-5C3C5FA292F5}"/>
              </a:ext>
            </a:extLst>
          </p:cNvPr>
          <p:cNvSpPr/>
          <p:nvPr/>
        </p:nvSpPr>
        <p:spPr>
          <a:xfrm rot="5400000">
            <a:off x="2894316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656143-1B58-5125-64DE-088AA8499C2F}"/>
              </a:ext>
            </a:extLst>
          </p:cNvPr>
          <p:cNvSpPr txBox="1"/>
          <p:nvPr/>
        </p:nvSpPr>
        <p:spPr>
          <a:xfrm>
            <a:off x="3193642" y="3121223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Diagramme de rayonnement d’une source à LED de puissance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L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ED puissance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cquisition données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R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égulation température</a:t>
            </a:r>
            <a:endParaRPr lang="fr-FR" sz="1200" dirty="0">
              <a:solidFill>
                <a:schemeClr val="bg2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1C5FB53-15A5-532E-D523-0A7FEDA58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91" y="1717608"/>
            <a:ext cx="1777624" cy="1175141"/>
          </a:xfrm>
          <a:prstGeom prst="rect">
            <a:avLst/>
          </a:prstGeom>
        </p:spPr>
      </p:pic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143251EC-6316-78DA-EB71-1479905D5C12}"/>
              </a:ext>
            </a:extLst>
          </p:cNvPr>
          <p:cNvSpPr/>
          <p:nvPr/>
        </p:nvSpPr>
        <p:spPr>
          <a:xfrm rot="5400000">
            <a:off x="5015803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E85DF7-72C2-4BB1-C963-CD11D1DD716E}"/>
              </a:ext>
            </a:extLst>
          </p:cNvPr>
          <p:cNvSpPr txBox="1"/>
          <p:nvPr/>
        </p:nvSpPr>
        <p:spPr>
          <a:xfrm>
            <a:off x="5315129" y="3121223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Reproduction d’un éclairage RGB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569999DD-953F-6600-5393-48DFD2CC811F}"/>
              </a:ext>
            </a:extLst>
          </p:cNvPr>
          <p:cNvSpPr/>
          <p:nvPr/>
        </p:nvSpPr>
        <p:spPr>
          <a:xfrm rot="5400000">
            <a:off x="5015803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E76F76-4894-1817-700B-AF7E72192DD4}"/>
              </a:ext>
            </a:extLst>
          </p:cNvPr>
          <p:cNvSpPr txBox="1"/>
          <p:nvPr/>
        </p:nvSpPr>
        <p:spPr>
          <a:xfrm>
            <a:off x="5315129" y="4417798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 err="1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hotodétection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L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ED 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sservissement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22FE120-1420-0D68-3611-43A36D38F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753" y="1717090"/>
            <a:ext cx="1762712" cy="1175141"/>
          </a:xfrm>
          <a:prstGeom prst="rect">
            <a:avLst/>
          </a:prstGeom>
        </p:spPr>
      </p:pic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Pilotage </a:t>
            </a:r>
            <a:r>
              <a:rPr lang="fr-FR" sz="1400" b="1" dirty="0" err="1">
                <a:solidFill>
                  <a:schemeClr val="bg2"/>
                </a:solidFill>
                <a:latin typeface="Arial" panose="020B0604020202020204" pitchFamily="34" charset="0"/>
              </a:rPr>
              <a:t>Piézo</a:t>
            </a: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 sur microscope à illumination structurée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piézo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 numérique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Série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" name="Triangle isocèle 40">
            <a:extLst>
              <a:ext uri="{FF2B5EF4-FFF2-40B4-BE49-F238E27FC236}">
                <a16:creationId xmlns:a16="http://schemas.microsoft.com/office/drawing/2014/main" id="{383CABE2-AF57-8859-40CF-D970A3907C92}"/>
              </a:ext>
            </a:extLst>
          </p:cNvPr>
          <p:cNvSpPr/>
          <p:nvPr/>
        </p:nvSpPr>
        <p:spPr>
          <a:xfrm rot="5400000">
            <a:off x="9382893" y="317916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C78A42D-706F-B5F6-D1CD-FBE87D9DFEA7}"/>
              </a:ext>
            </a:extLst>
          </p:cNvPr>
          <p:cNvSpPr txBox="1"/>
          <p:nvPr/>
        </p:nvSpPr>
        <p:spPr>
          <a:xfrm>
            <a:off x="9682219" y="3101960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Pilotage DMD pour illumination structurée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9" name="Triangle isocèle 48">
            <a:extLst>
              <a:ext uri="{FF2B5EF4-FFF2-40B4-BE49-F238E27FC236}">
                <a16:creationId xmlns:a16="http://schemas.microsoft.com/office/drawing/2014/main" id="{6D12E61F-165B-192F-F645-405763C93DFA}"/>
              </a:ext>
            </a:extLst>
          </p:cNvPr>
          <p:cNvSpPr/>
          <p:nvPr/>
        </p:nvSpPr>
        <p:spPr>
          <a:xfrm rot="5400000">
            <a:off x="9382893" y="445673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465FBE9-1005-5F4E-97B5-6F4E119C470E}"/>
              </a:ext>
            </a:extLst>
          </p:cNvPr>
          <p:cNvSpPr txBox="1"/>
          <p:nvPr/>
        </p:nvSpPr>
        <p:spPr>
          <a:xfrm>
            <a:off x="9682219" y="4398535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numérique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I2C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11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7370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Problématiques industrielles / Evolution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5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Caméra pour la vision industrielle ou microscopie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améra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16" name="Triangle isocèle 15">
            <a:extLst>
              <a:ext uri="{FF2B5EF4-FFF2-40B4-BE49-F238E27FC236}">
                <a16:creationId xmlns:a16="http://schemas.microsoft.com/office/drawing/2014/main" id="{162FF5FB-2236-2242-EBFB-5C3C5FA292F5}"/>
              </a:ext>
            </a:extLst>
          </p:cNvPr>
          <p:cNvSpPr/>
          <p:nvPr/>
        </p:nvSpPr>
        <p:spPr>
          <a:xfrm rot="5400000">
            <a:off x="2894316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656143-1B58-5125-64DE-088AA8499C2F}"/>
              </a:ext>
            </a:extLst>
          </p:cNvPr>
          <p:cNvSpPr txBox="1"/>
          <p:nvPr/>
        </p:nvSpPr>
        <p:spPr>
          <a:xfrm>
            <a:off x="3193642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Enregistreur de données autonomes embarqué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Sans fil / Série</a:t>
            </a:r>
            <a:b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</a:br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" name="Triangle isocèle 28">
            <a:extLst>
              <a:ext uri="{FF2B5EF4-FFF2-40B4-BE49-F238E27FC236}">
                <a16:creationId xmlns:a16="http://schemas.microsoft.com/office/drawing/2014/main" id="{143251EC-6316-78DA-EB71-1479905D5C12}"/>
              </a:ext>
            </a:extLst>
          </p:cNvPr>
          <p:cNvSpPr/>
          <p:nvPr/>
        </p:nvSpPr>
        <p:spPr>
          <a:xfrm rot="5400000">
            <a:off x="5015803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E85DF7-72C2-4BB1-C963-CD11D1DD716E}"/>
              </a:ext>
            </a:extLst>
          </p:cNvPr>
          <p:cNvSpPr txBox="1"/>
          <p:nvPr/>
        </p:nvSpPr>
        <p:spPr>
          <a:xfrm>
            <a:off x="5315129" y="3121223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Banc de mesure automatisé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1" name="Triangle isocèle 30">
            <a:extLst>
              <a:ext uri="{FF2B5EF4-FFF2-40B4-BE49-F238E27FC236}">
                <a16:creationId xmlns:a16="http://schemas.microsoft.com/office/drawing/2014/main" id="{569999DD-953F-6600-5393-48DFD2CC811F}"/>
              </a:ext>
            </a:extLst>
          </p:cNvPr>
          <p:cNvSpPr/>
          <p:nvPr/>
        </p:nvSpPr>
        <p:spPr>
          <a:xfrm rot="5400000">
            <a:off x="5015803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4E76F76-4894-1817-700B-AF7E72192DD4}"/>
              </a:ext>
            </a:extLst>
          </p:cNvPr>
          <p:cNvSpPr txBox="1"/>
          <p:nvPr/>
        </p:nvSpPr>
        <p:spPr>
          <a:xfrm>
            <a:off x="5315129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nstrumentation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5227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Développement d’application embarquée</a:t>
            </a:r>
            <a:b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Bibliothèque bas niveau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/ Série / I2C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</a:t>
            </a:r>
            <a:endParaRPr lang="fr-F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F2C900-9257-8B07-1C94-814A45B8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89" y="1704580"/>
            <a:ext cx="1790521" cy="1187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D08A4C-9056-EE03-113B-5D221CCED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566" y="1690292"/>
            <a:ext cx="1802909" cy="12019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0ABE51-CC55-B7B6-9F12-F3EAA5857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990" y="1690292"/>
            <a:ext cx="1802909" cy="120193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053A5F4-DE83-B7CF-20BB-C03824402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687" y="1695259"/>
            <a:ext cx="1849753" cy="12228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5154D71-D9FA-61BC-EE74-3070F90EB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764" y="1691541"/>
            <a:ext cx="1855960" cy="1222823"/>
          </a:xfrm>
          <a:prstGeom prst="rect">
            <a:avLst/>
          </a:prstGeom>
        </p:spPr>
      </p:pic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80834EDD-41AD-4159-6F6F-5013DB634C97}"/>
              </a:ext>
            </a:extLst>
          </p:cNvPr>
          <p:cNvSpPr/>
          <p:nvPr/>
        </p:nvSpPr>
        <p:spPr>
          <a:xfrm rot="5400000">
            <a:off x="9396055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8FF3690-4F84-D5FA-2F56-FE63707B59DA}"/>
              </a:ext>
            </a:extLst>
          </p:cNvPr>
          <p:cNvSpPr txBox="1"/>
          <p:nvPr/>
        </p:nvSpPr>
        <p:spPr>
          <a:xfrm>
            <a:off x="9695381" y="3121223"/>
            <a:ext cx="1499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Développement d’un système d’acquisition « maison »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B39A4CE-F8F6-DF72-606E-592EBB0878F4}"/>
              </a:ext>
            </a:extLst>
          </p:cNvPr>
          <p:cNvSpPr/>
          <p:nvPr/>
        </p:nvSpPr>
        <p:spPr>
          <a:xfrm rot="5400000">
            <a:off x="9396055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18E940-CEEF-15B9-61DE-046FC91D1C89}"/>
              </a:ext>
            </a:extLst>
          </p:cNvPr>
          <p:cNvSpPr txBox="1"/>
          <p:nvPr/>
        </p:nvSpPr>
        <p:spPr>
          <a:xfrm>
            <a:off x="9695381" y="4417798"/>
            <a:ext cx="14996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nstrumentation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4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Chaine de traitement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5C79A0-6844-9C5B-55A8-87D82A4E0193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Google Shape;110;p18">
            <a:extLst>
              <a:ext uri="{FF2B5EF4-FFF2-40B4-BE49-F238E27FC236}">
                <a16:creationId xmlns:a16="http://schemas.microsoft.com/office/drawing/2014/main" id="{B2AA5DB0-51AD-446A-3C8D-33C7274021DD}"/>
              </a:ext>
            </a:extLst>
          </p:cNvPr>
          <p:cNvSpPr/>
          <p:nvPr/>
        </p:nvSpPr>
        <p:spPr>
          <a:xfrm>
            <a:off x="4786888" y="1961870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107" name="Google Shape;111;p18">
            <a:extLst>
              <a:ext uri="{FF2B5EF4-FFF2-40B4-BE49-F238E27FC236}">
                <a16:creationId xmlns:a16="http://schemas.microsoft.com/office/drawing/2014/main" id="{24BAE09F-534C-D1C5-2526-2396308F5D1E}"/>
              </a:ext>
            </a:extLst>
          </p:cNvPr>
          <p:cNvSpPr/>
          <p:nvPr/>
        </p:nvSpPr>
        <p:spPr>
          <a:xfrm>
            <a:off x="3466513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12;p18">
            <a:extLst>
              <a:ext uri="{FF2B5EF4-FFF2-40B4-BE49-F238E27FC236}">
                <a16:creationId xmlns:a16="http://schemas.microsoft.com/office/drawing/2014/main" id="{0BC8758D-5D34-9604-7F8F-F41A61490E3D}"/>
              </a:ext>
            </a:extLst>
          </p:cNvPr>
          <p:cNvSpPr/>
          <p:nvPr/>
        </p:nvSpPr>
        <p:spPr>
          <a:xfrm>
            <a:off x="6494188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13;p18">
            <a:extLst>
              <a:ext uri="{FF2B5EF4-FFF2-40B4-BE49-F238E27FC236}">
                <a16:creationId xmlns:a16="http://schemas.microsoft.com/office/drawing/2014/main" id="{A1736B20-49A6-F816-41A9-C9633ABCB709}"/>
              </a:ext>
            </a:extLst>
          </p:cNvPr>
          <p:cNvSpPr/>
          <p:nvPr/>
        </p:nvSpPr>
        <p:spPr>
          <a:xfrm>
            <a:off x="3527336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110" name="Google Shape;114;p18">
            <a:extLst>
              <a:ext uri="{FF2B5EF4-FFF2-40B4-BE49-F238E27FC236}">
                <a16:creationId xmlns:a16="http://schemas.microsoft.com/office/drawing/2014/main" id="{951EFE35-5440-E999-0AB2-ECE72FAFC0ED}"/>
              </a:ext>
            </a:extLst>
          </p:cNvPr>
          <p:cNvGrpSpPr/>
          <p:nvPr/>
        </p:nvGrpSpPr>
        <p:grpSpPr>
          <a:xfrm>
            <a:off x="2209276" y="2019095"/>
            <a:ext cx="847700" cy="550825"/>
            <a:chOff x="1289438" y="1668425"/>
            <a:chExt cx="847700" cy="550825"/>
          </a:xfrm>
        </p:grpSpPr>
        <p:sp>
          <p:nvSpPr>
            <p:cNvPr id="111" name="Google Shape;115;p18">
              <a:extLst>
                <a:ext uri="{FF2B5EF4-FFF2-40B4-BE49-F238E27FC236}">
                  <a16:creationId xmlns:a16="http://schemas.microsoft.com/office/drawing/2014/main" id="{6BC7E1EC-CC29-292A-B294-D8CC50546466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6;p18">
              <a:extLst>
                <a:ext uri="{FF2B5EF4-FFF2-40B4-BE49-F238E27FC236}">
                  <a16:creationId xmlns:a16="http://schemas.microsoft.com/office/drawing/2014/main" id="{B4274696-691D-D650-A7BE-784F1BD40162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113" name="Google Shape;117;p18">
            <a:extLst>
              <a:ext uri="{FF2B5EF4-FFF2-40B4-BE49-F238E27FC236}">
                <a16:creationId xmlns:a16="http://schemas.microsoft.com/office/drawing/2014/main" id="{F8577772-4F48-FFDB-182B-720C358492D4}"/>
              </a:ext>
            </a:extLst>
          </p:cNvPr>
          <p:cNvGrpSpPr/>
          <p:nvPr/>
        </p:nvGrpSpPr>
        <p:grpSpPr>
          <a:xfrm>
            <a:off x="3565128" y="2117530"/>
            <a:ext cx="625516" cy="413945"/>
            <a:chOff x="1227032" y="1668425"/>
            <a:chExt cx="910106" cy="550825"/>
          </a:xfrm>
        </p:grpSpPr>
        <p:sp>
          <p:nvSpPr>
            <p:cNvPr id="114" name="Google Shape;118;p18">
              <a:extLst>
                <a:ext uri="{FF2B5EF4-FFF2-40B4-BE49-F238E27FC236}">
                  <a16:creationId xmlns:a16="http://schemas.microsoft.com/office/drawing/2014/main" id="{289BD3F0-526A-3A49-6066-E83D408322AD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5" name="Google Shape;119;p18">
              <a:extLst>
                <a:ext uri="{FF2B5EF4-FFF2-40B4-BE49-F238E27FC236}">
                  <a16:creationId xmlns:a16="http://schemas.microsoft.com/office/drawing/2014/main" id="{09C43ADA-DB0D-AB04-0246-87BE945EC59F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116" name="Google Shape;120;p18">
            <a:extLst>
              <a:ext uri="{FF2B5EF4-FFF2-40B4-BE49-F238E27FC236}">
                <a16:creationId xmlns:a16="http://schemas.microsoft.com/office/drawing/2014/main" id="{3A476B2A-A17A-BC59-A0C1-CE36BD11646A}"/>
              </a:ext>
            </a:extLst>
          </p:cNvPr>
          <p:cNvGrpSpPr/>
          <p:nvPr/>
        </p:nvGrpSpPr>
        <p:grpSpPr>
          <a:xfrm>
            <a:off x="6592738" y="2076256"/>
            <a:ext cx="625528" cy="323209"/>
            <a:chOff x="1227014" y="1647593"/>
            <a:chExt cx="910124" cy="592500"/>
          </a:xfrm>
        </p:grpSpPr>
        <p:sp>
          <p:nvSpPr>
            <p:cNvPr id="117" name="Google Shape;121;p18">
              <a:extLst>
                <a:ext uri="{FF2B5EF4-FFF2-40B4-BE49-F238E27FC236}">
                  <a16:creationId xmlns:a16="http://schemas.microsoft.com/office/drawing/2014/main" id="{09077E6D-4217-B2BA-FC2A-B8B5E7C960C6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8" name="Google Shape;122;p18">
              <a:extLst>
                <a:ext uri="{FF2B5EF4-FFF2-40B4-BE49-F238E27FC236}">
                  <a16:creationId xmlns:a16="http://schemas.microsoft.com/office/drawing/2014/main" id="{B830E896-AFA8-50E2-A68D-D7301C8E469A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119" name="Google Shape;123;p18">
            <a:extLst>
              <a:ext uri="{FF2B5EF4-FFF2-40B4-BE49-F238E27FC236}">
                <a16:creationId xmlns:a16="http://schemas.microsoft.com/office/drawing/2014/main" id="{BA5F0255-BEF7-6304-1FDA-18EB9B44DEB5}"/>
              </a:ext>
            </a:extLst>
          </p:cNvPr>
          <p:cNvGrpSpPr/>
          <p:nvPr/>
        </p:nvGrpSpPr>
        <p:grpSpPr>
          <a:xfrm>
            <a:off x="6592738" y="2457581"/>
            <a:ext cx="625528" cy="323209"/>
            <a:chOff x="1227014" y="1647593"/>
            <a:chExt cx="910124" cy="592500"/>
          </a:xfrm>
        </p:grpSpPr>
        <p:sp>
          <p:nvSpPr>
            <p:cNvPr id="120" name="Google Shape;124;p18">
              <a:extLst>
                <a:ext uri="{FF2B5EF4-FFF2-40B4-BE49-F238E27FC236}">
                  <a16:creationId xmlns:a16="http://schemas.microsoft.com/office/drawing/2014/main" id="{A25FF9E8-5D0F-9A11-47A2-4A2CA8ACF31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1" name="Google Shape;125;p18">
              <a:extLst>
                <a:ext uri="{FF2B5EF4-FFF2-40B4-BE49-F238E27FC236}">
                  <a16:creationId xmlns:a16="http://schemas.microsoft.com/office/drawing/2014/main" id="{1F046FF5-0CED-E56A-F568-1BE0F1DAAA0F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122" name="Google Shape;126;p18">
            <a:extLst>
              <a:ext uri="{FF2B5EF4-FFF2-40B4-BE49-F238E27FC236}">
                <a16:creationId xmlns:a16="http://schemas.microsoft.com/office/drawing/2014/main" id="{43BCEAC5-736B-1325-5E08-7A177A9361D6}"/>
              </a:ext>
            </a:extLst>
          </p:cNvPr>
          <p:cNvGrpSpPr/>
          <p:nvPr/>
        </p:nvGrpSpPr>
        <p:grpSpPr>
          <a:xfrm>
            <a:off x="7726388" y="1962477"/>
            <a:ext cx="847700" cy="818361"/>
            <a:chOff x="1289438" y="1668425"/>
            <a:chExt cx="847700" cy="550825"/>
          </a:xfrm>
        </p:grpSpPr>
        <p:sp>
          <p:nvSpPr>
            <p:cNvPr id="123" name="Google Shape;127;p18">
              <a:extLst>
                <a:ext uri="{FF2B5EF4-FFF2-40B4-BE49-F238E27FC236}">
                  <a16:creationId xmlns:a16="http://schemas.microsoft.com/office/drawing/2014/main" id="{EC976CB5-93FD-DABC-5AE8-A3C120F6558D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4" name="Google Shape;128;p18">
              <a:extLst>
                <a:ext uri="{FF2B5EF4-FFF2-40B4-BE49-F238E27FC236}">
                  <a16:creationId xmlns:a16="http://schemas.microsoft.com/office/drawing/2014/main" id="{7549CDC3-F270-3F20-8FE5-D9A9D91DCA34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125" name="Google Shape;129;p18">
            <a:extLst>
              <a:ext uri="{FF2B5EF4-FFF2-40B4-BE49-F238E27FC236}">
                <a16:creationId xmlns:a16="http://schemas.microsoft.com/office/drawing/2014/main" id="{9F75986E-D99B-6ED8-BAB6-C979C54DF02E}"/>
              </a:ext>
            </a:extLst>
          </p:cNvPr>
          <p:cNvSpPr txBox="1"/>
          <p:nvPr/>
        </p:nvSpPr>
        <p:spPr>
          <a:xfrm>
            <a:off x="1131388" y="2117495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6" name="Google Shape;130;p18">
            <a:extLst>
              <a:ext uri="{FF2B5EF4-FFF2-40B4-BE49-F238E27FC236}">
                <a16:creationId xmlns:a16="http://schemas.microsoft.com/office/drawing/2014/main" id="{DFBD4A05-8020-70FE-5D81-0F9A3C875515}"/>
              </a:ext>
            </a:extLst>
          </p:cNvPr>
          <p:cNvSpPr txBox="1"/>
          <p:nvPr/>
        </p:nvSpPr>
        <p:spPr>
          <a:xfrm>
            <a:off x="8907413" y="219465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27" name="Google Shape;131;p18">
            <a:extLst>
              <a:ext uri="{FF2B5EF4-FFF2-40B4-BE49-F238E27FC236}">
                <a16:creationId xmlns:a16="http://schemas.microsoft.com/office/drawing/2014/main" id="{EAAA66EA-F2C3-B405-1F21-F2F6E70C341F}"/>
              </a:ext>
            </a:extLst>
          </p:cNvPr>
          <p:cNvCxnSpPr>
            <a:endCxn id="125" idx="0"/>
          </p:cNvCxnSpPr>
          <p:nvPr/>
        </p:nvCxnSpPr>
        <p:spPr>
          <a:xfrm>
            <a:off x="1642288" y="1740095"/>
            <a:ext cx="22587" cy="377399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32;p18">
            <a:extLst>
              <a:ext uri="{FF2B5EF4-FFF2-40B4-BE49-F238E27FC236}">
                <a16:creationId xmlns:a16="http://schemas.microsoft.com/office/drawing/2014/main" id="{49826135-8F57-54F8-A893-300F60D9F1B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42313" y="1708883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29" name="Google Shape;133;p18">
            <a:extLst>
              <a:ext uri="{FF2B5EF4-FFF2-40B4-BE49-F238E27FC236}">
                <a16:creationId xmlns:a16="http://schemas.microsoft.com/office/drawing/2014/main" id="{DD4DAD1B-8CE0-E6AB-D3FA-56AEB0FD105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54088" y="1709645"/>
            <a:ext cx="9300" cy="4143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130" name="Google Shape;134;p18">
            <a:extLst>
              <a:ext uri="{FF2B5EF4-FFF2-40B4-BE49-F238E27FC236}">
                <a16:creationId xmlns:a16="http://schemas.microsoft.com/office/drawing/2014/main" id="{DFC27774-2107-0CC6-2DDA-EDD4587709ED}"/>
              </a:ext>
            </a:extLst>
          </p:cNvPr>
          <p:cNvGrpSpPr/>
          <p:nvPr/>
        </p:nvGrpSpPr>
        <p:grpSpPr>
          <a:xfrm>
            <a:off x="3536288" y="2777845"/>
            <a:ext cx="701025" cy="354000"/>
            <a:chOff x="2716600" y="2425550"/>
            <a:chExt cx="701025" cy="354000"/>
          </a:xfrm>
        </p:grpSpPr>
        <p:sp>
          <p:nvSpPr>
            <p:cNvPr id="131" name="Google Shape;135;p18">
              <a:extLst>
                <a:ext uri="{FF2B5EF4-FFF2-40B4-BE49-F238E27FC236}">
                  <a16:creationId xmlns:a16="http://schemas.microsoft.com/office/drawing/2014/main" id="{9DEE4118-589F-E0E4-3262-07D77704157C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132" name="Google Shape;136;p18">
              <a:extLst>
                <a:ext uri="{FF2B5EF4-FFF2-40B4-BE49-F238E27FC236}">
                  <a16:creationId xmlns:a16="http://schemas.microsoft.com/office/drawing/2014/main" id="{DA648FCE-A4D7-13D4-8E8C-79E81DA96B91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133" name="Google Shape;137;p18">
            <a:extLst>
              <a:ext uri="{FF2B5EF4-FFF2-40B4-BE49-F238E27FC236}">
                <a16:creationId xmlns:a16="http://schemas.microsoft.com/office/drawing/2014/main" id="{DC2E780B-796F-6583-D7B0-FACFC5F8640F}"/>
              </a:ext>
            </a:extLst>
          </p:cNvPr>
          <p:cNvSpPr/>
          <p:nvPr/>
        </p:nvSpPr>
        <p:spPr>
          <a:xfrm>
            <a:off x="3147001" y="2191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8;p18">
            <a:extLst>
              <a:ext uri="{FF2B5EF4-FFF2-40B4-BE49-F238E27FC236}">
                <a16:creationId xmlns:a16="http://schemas.microsoft.com/office/drawing/2014/main" id="{3E56B390-6A2C-54A1-94F8-96EBB0869157}"/>
              </a:ext>
            </a:extLst>
          </p:cNvPr>
          <p:cNvSpPr/>
          <p:nvPr/>
        </p:nvSpPr>
        <p:spPr>
          <a:xfrm>
            <a:off x="4423288" y="2019139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9;p18">
            <a:extLst>
              <a:ext uri="{FF2B5EF4-FFF2-40B4-BE49-F238E27FC236}">
                <a16:creationId xmlns:a16="http://schemas.microsoft.com/office/drawing/2014/main" id="{38DB3E68-12FF-AE85-654A-822B09FDD085}"/>
              </a:ext>
            </a:extLst>
          </p:cNvPr>
          <p:cNvSpPr/>
          <p:nvPr/>
        </p:nvSpPr>
        <p:spPr>
          <a:xfrm>
            <a:off x="6074838" y="2037014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40;p18">
            <a:extLst>
              <a:ext uri="{FF2B5EF4-FFF2-40B4-BE49-F238E27FC236}">
                <a16:creationId xmlns:a16="http://schemas.microsoft.com/office/drawing/2014/main" id="{2537891D-27A3-023F-48FE-3045D14DC8CC}"/>
              </a:ext>
            </a:extLst>
          </p:cNvPr>
          <p:cNvSpPr/>
          <p:nvPr/>
        </p:nvSpPr>
        <p:spPr>
          <a:xfrm>
            <a:off x="7438576" y="2134651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41;p18">
            <a:extLst>
              <a:ext uri="{FF2B5EF4-FFF2-40B4-BE49-F238E27FC236}">
                <a16:creationId xmlns:a16="http://schemas.microsoft.com/office/drawing/2014/main" id="{F891F0F0-9DE9-DD6F-E18A-7D28DC173110}"/>
              </a:ext>
            </a:extLst>
          </p:cNvPr>
          <p:cNvSpPr/>
          <p:nvPr/>
        </p:nvSpPr>
        <p:spPr>
          <a:xfrm>
            <a:off x="7438576" y="25159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42;p18">
            <a:extLst>
              <a:ext uri="{FF2B5EF4-FFF2-40B4-BE49-F238E27FC236}">
                <a16:creationId xmlns:a16="http://schemas.microsoft.com/office/drawing/2014/main" id="{02BA587D-8135-E2B5-D046-A86DB50CDD49}"/>
              </a:ext>
            </a:extLst>
          </p:cNvPr>
          <p:cNvGrpSpPr/>
          <p:nvPr/>
        </p:nvGrpSpPr>
        <p:grpSpPr>
          <a:xfrm>
            <a:off x="6543763" y="2902495"/>
            <a:ext cx="701025" cy="354000"/>
            <a:chOff x="2716600" y="2425550"/>
            <a:chExt cx="701025" cy="354000"/>
          </a:xfrm>
        </p:grpSpPr>
        <p:sp>
          <p:nvSpPr>
            <p:cNvPr id="139" name="Google Shape;143;p18">
              <a:extLst>
                <a:ext uri="{FF2B5EF4-FFF2-40B4-BE49-F238E27FC236}">
                  <a16:creationId xmlns:a16="http://schemas.microsoft.com/office/drawing/2014/main" id="{37AFAA80-25AE-411D-01A5-1C3F927CB02C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140" name="Google Shape;144;p18">
              <a:extLst>
                <a:ext uri="{FF2B5EF4-FFF2-40B4-BE49-F238E27FC236}">
                  <a16:creationId xmlns:a16="http://schemas.microsoft.com/office/drawing/2014/main" id="{A4A2E9C0-34DE-E828-3D1D-A5AA8259472B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141" name="Google Shape;145;p18">
            <a:extLst>
              <a:ext uri="{FF2B5EF4-FFF2-40B4-BE49-F238E27FC236}">
                <a16:creationId xmlns:a16="http://schemas.microsoft.com/office/drawing/2014/main" id="{7F801B0F-0506-6CE5-C923-8F2A2992D42B}"/>
              </a:ext>
            </a:extLst>
          </p:cNvPr>
          <p:cNvSpPr/>
          <p:nvPr/>
        </p:nvSpPr>
        <p:spPr>
          <a:xfrm>
            <a:off x="3466513" y="4039770"/>
            <a:ext cx="3850350" cy="4143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IHM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2" name="Google Shape;146;p18">
            <a:extLst>
              <a:ext uri="{FF2B5EF4-FFF2-40B4-BE49-F238E27FC236}">
                <a16:creationId xmlns:a16="http://schemas.microsoft.com/office/drawing/2014/main" id="{B9DB281F-DD0E-E7B4-E1E9-A469A0F1112C}"/>
              </a:ext>
            </a:extLst>
          </p:cNvPr>
          <p:cNvSpPr/>
          <p:nvPr/>
        </p:nvSpPr>
        <p:spPr>
          <a:xfrm rot="-5400000">
            <a:off x="381380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7;p18">
            <a:extLst>
              <a:ext uri="{FF2B5EF4-FFF2-40B4-BE49-F238E27FC236}">
                <a16:creationId xmlns:a16="http://schemas.microsoft.com/office/drawing/2014/main" id="{0CAC541F-3E89-0B60-889B-BD0627B7F543}"/>
              </a:ext>
            </a:extLst>
          </p:cNvPr>
          <p:cNvSpPr/>
          <p:nvPr/>
        </p:nvSpPr>
        <p:spPr>
          <a:xfrm rot="-5400000">
            <a:off x="5327638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8;p18">
            <a:extLst>
              <a:ext uri="{FF2B5EF4-FFF2-40B4-BE49-F238E27FC236}">
                <a16:creationId xmlns:a16="http://schemas.microsoft.com/office/drawing/2014/main" id="{3D99917E-297F-2B6A-73A2-897D96B053B1}"/>
              </a:ext>
            </a:extLst>
          </p:cNvPr>
          <p:cNvSpPr/>
          <p:nvPr/>
        </p:nvSpPr>
        <p:spPr>
          <a:xfrm rot="-5400000">
            <a:off x="684145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9;p18">
            <a:extLst>
              <a:ext uri="{FF2B5EF4-FFF2-40B4-BE49-F238E27FC236}">
                <a16:creationId xmlns:a16="http://schemas.microsoft.com/office/drawing/2014/main" id="{0085FA7C-8080-6362-8F64-0962601D4D44}"/>
              </a:ext>
            </a:extLst>
          </p:cNvPr>
          <p:cNvSpPr/>
          <p:nvPr/>
        </p:nvSpPr>
        <p:spPr>
          <a:xfrm>
            <a:off x="1072638" y="4830270"/>
            <a:ext cx="822675" cy="2064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2"/>
                </a:solidFill>
              </a:rPr>
              <a:t>interfaces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46" name="Google Shape;150;p18">
            <a:extLst>
              <a:ext uri="{FF2B5EF4-FFF2-40B4-BE49-F238E27FC236}">
                <a16:creationId xmlns:a16="http://schemas.microsoft.com/office/drawing/2014/main" id="{BB24D775-AE63-DD5F-CF0C-4678A0D8904B}"/>
              </a:ext>
            </a:extLst>
          </p:cNvPr>
          <p:cNvSpPr/>
          <p:nvPr/>
        </p:nvSpPr>
        <p:spPr>
          <a:xfrm>
            <a:off x="1053776" y="5127445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147" name="Google Shape;151;p18">
            <a:extLst>
              <a:ext uri="{FF2B5EF4-FFF2-40B4-BE49-F238E27FC236}">
                <a16:creationId xmlns:a16="http://schemas.microsoft.com/office/drawing/2014/main" id="{C529E8A6-7FDC-7014-FE7B-A67BE5C95EB9}"/>
              </a:ext>
            </a:extLst>
          </p:cNvPr>
          <p:cNvSpPr/>
          <p:nvPr/>
        </p:nvSpPr>
        <p:spPr>
          <a:xfrm>
            <a:off x="2018788" y="2851620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148" name="Google Shape;152;p18">
            <a:extLst>
              <a:ext uri="{FF2B5EF4-FFF2-40B4-BE49-F238E27FC236}">
                <a16:creationId xmlns:a16="http://schemas.microsoft.com/office/drawing/2014/main" id="{17B74710-32AE-9431-FB04-1F09F45E4554}"/>
              </a:ext>
            </a:extLst>
          </p:cNvPr>
          <p:cNvSpPr/>
          <p:nvPr/>
        </p:nvSpPr>
        <p:spPr>
          <a:xfrm>
            <a:off x="3147013" y="28515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53;p18">
            <a:extLst>
              <a:ext uri="{FF2B5EF4-FFF2-40B4-BE49-F238E27FC236}">
                <a16:creationId xmlns:a16="http://schemas.microsoft.com/office/drawing/2014/main" id="{951DC1B2-416E-04BA-AE3E-EDCBC9EF4307}"/>
              </a:ext>
            </a:extLst>
          </p:cNvPr>
          <p:cNvSpPr/>
          <p:nvPr/>
        </p:nvSpPr>
        <p:spPr>
          <a:xfrm>
            <a:off x="7439713" y="2976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4;p18">
            <a:extLst>
              <a:ext uri="{FF2B5EF4-FFF2-40B4-BE49-F238E27FC236}">
                <a16:creationId xmlns:a16="http://schemas.microsoft.com/office/drawing/2014/main" id="{13413A60-0EEF-4299-E99D-D02116BF726F}"/>
              </a:ext>
            </a:extLst>
          </p:cNvPr>
          <p:cNvSpPr/>
          <p:nvPr/>
        </p:nvSpPr>
        <p:spPr>
          <a:xfrm>
            <a:off x="7792063" y="2976295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151" name="Google Shape;155;p18">
            <a:extLst>
              <a:ext uri="{FF2B5EF4-FFF2-40B4-BE49-F238E27FC236}">
                <a16:creationId xmlns:a16="http://schemas.microsoft.com/office/drawing/2014/main" id="{1471C249-6F6A-B7F5-6A42-C462D9CCC064}"/>
              </a:ext>
            </a:extLst>
          </p:cNvPr>
          <p:cNvSpPr/>
          <p:nvPr/>
        </p:nvSpPr>
        <p:spPr>
          <a:xfrm>
            <a:off x="1072638" y="45330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6;p18">
            <a:extLst>
              <a:ext uri="{FF2B5EF4-FFF2-40B4-BE49-F238E27FC236}">
                <a16:creationId xmlns:a16="http://schemas.microsoft.com/office/drawing/2014/main" id="{891D4E2A-45B7-BEB4-6EB6-5641A7122284}"/>
              </a:ext>
            </a:extLst>
          </p:cNvPr>
          <p:cNvSpPr txBox="1"/>
          <p:nvPr/>
        </p:nvSpPr>
        <p:spPr>
          <a:xfrm>
            <a:off x="1121488" y="4466945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Signaux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53" name="Google Shape;157;p18">
            <a:extLst>
              <a:ext uri="{FF2B5EF4-FFF2-40B4-BE49-F238E27FC236}">
                <a16:creationId xmlns:a16="http://schemas.microsoft.com/office/drawing/2014/main" id="{52A914F6-0F6D-CB70-B251-FB76ED08F0DE}"/>
              </a:ext>
            </a:extLst>
          </p:cNvPr>
          <p:cNvSpPr/>
          <p:nvPr/>
        </p:nvSpPr>
        <p:spPr>
          <a:xfrm>
            <a:off x="6555011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FE6FD2D7-1349-3602-00CD-45DA3A12A65F}"/>
              </a:ext>
            </a:extLst>
          </p:cNvPr>
          <p:cNvSpPr txBox="1"/>
          <p:nvPr/>
        </p:nvSpPr>
        <p:spPr>
          <a:xfrm>
            <a:off x="7600394" y="3817927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Langage C</a:t>
            </a:r>
          </a:p>
        </p:txBody>
      </p:sp>
      <p:sp>
        <p:nvSpPr>
          <p:cNvPr id="156" name="Rectangle : coins arrondis 155">
            <a:extLst>
              <a:ext uri="{FF2B5EF4-FFF2-40B4-BE49-F238E27FC236}">
                <a16:creationId xmlns:a16="http://schemas.microsoft.com/office/drawing/2014/main" id="{5DD47AE8-BA9C-28D7-14FC-B25709742DCE}"/>
              </a:ext>
            </a:extLst>
          </p:cNvPr>
          <p:cNvSpPr/>
          <p:nvPr/>
        </p:nvSpPr>
        <p:spPr>
          <a:xfrm>
            <a:off x="1072638" y="1896237"/>
            <a:ext cx="8778614" cy="891418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577EBAD8-ED64-799A-C60F-82802841772D}"/>
              </a:ext>
            </a:extLst>
          </p:cNvPr>
          <p:cNvSpPr txBox="1"/>
          <p:nvPr/>
        </p:nvSpPr>
        <p:spPr>
          <a:xfrm>
            <a:off x="9413213" y="286412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FF00"/>
                </a:solidFill>
              </a:rPr>
              <a:t>CéTI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4A3AF5-03DB-62C3-F5A8-BEF3540FD735}"/>
              </a:ext>
            </a:extLst>
          </p:cNvPr>
          <p:cNvSpPr/>
          <p:nvPr/>
        </p:nvSpPr>
        <p:spPr>
          <a:xfrm>
            <a:off x="3210969" y="3320410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6192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>
            <a:extLst>
              <a:ext uri="{FF2B5EF4-FFF2-40B4-BE49-F238E27FC236}">
                <a16:creationId xmlns:a16="http://schemas.microsoft.com/office/drawing/2014/main" id="{283DFFD7-B58E-C27C-28AB-97302E46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42" y="1710405"/>
            <a:ext cx="1849754" cy="123110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C24E6F2-6EB3-98D7-17B5-5AB5B5A9A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083" y="1690292"/>
            <a:ext cx="1787735" cy="11799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CE640D7-024E-297C-65F2-6AC450D24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90" y="1712326"/>
            <a:ext cx="1781776" cy="117990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951146" y="1165756"/>
            <a:ext cx="7370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0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Robotique / Son et Lumières</a:t>
            </a:r>
            <a:endParaRPr lang="fr-FR" sz="2000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437454" y="1213411"/>
            <a:ext cx="390275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sp>
        <p:nvSpPr>
          <p:cNvPr id="33" name="Triangle isocèle 32">
            <a:extLst>
              <a:ext uri="{FF2B5EF4-FFF2-40B4-BE49-F238E27FC236}">
                <a16:creationId xmlns:a16="http://schemas.microsoft.com/office/drawing/2014/main" id="{C4DF75D6-7A4D-35F3-E975-01814CBC9F83}"/>
              </a:ext>
            </a:extLst>
          </p:cNvPr>
          <p:cNvSpPr/>
          <p:nvPr/>
        </p:nvSpPr>
        <p:spPr>
          <a:xfrm rot="5400000">
            <a:off x="766679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C4C121B-083F-55C6-ED9E-E78F93F6233C}"/>
              </a:ext>
            </a:extLst>
          </p:cNvPr>
          <p:cNvSpPr txBox="1"/>
          <p:nvPr/>
        </p:nvSpPr>
        <p:spPr>
          <a:xfrm>
            <a:off x="1066004" y="3121223"/>
            <a:ext cx="3613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Commande de robots autonomes ou télécommandées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766679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8DBC70-15C7-DA0A-7D05-65B27A8FA188}"/>
              </a:ext>
            </a:extLst>
          </p:cNvPr>
          <p:cNvSpPr txBox="1"/>
          <p:nvPr/>
        </p:nvSpPr>
        <p:spPr>
          <a:xfrm>
            <a:off x="1066005" y="4417798"/>
            <a:ext cx="149968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A</a:t>
            </a:r>
            <a:r>
              <a:rPr lang="fr-FR" sz="1400" dirty="0">
                <a:solidFill>
                  <a:schemeClr val="bg1"/>
                </a:solidFill>
                <a:latin typeface="Arial" panose="020B0604020202020204" pitchFamily="34" charset="0"/>
              </a:rPr>
              <a:t>ctionneur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</a:t>
            </a:r>
          </a:p>
          <a:p>
            <a:endParaRPr lang="fr-FR" sz="14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C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apteurs numériques et analogiques</a:t>
            </a:r>
          </a:p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M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ise en forme</a:t>
            </a:r>
          </a:p>
          <a:p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859D183B-3FA9-8BDF-AE64-8FD8D08D879D}"/>
              </a:ext>
            </a:extLst>
          </p:cNvPr>
          <p:cNvSpPr/>
          <p:nvPr/>
        </p:nvSpPr>
        <p:spPr>
          <a:xfrm rot="5400000">
            <a:off x="2894316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549031-30B3-196C-C0D1-C1F2C3BC2819}"/>
              </a:ext>
            </a:extLst>
          </p:cNvPr>
          <p:cNvSpPr txBox="1"/>
          <p:nvPr/>
        </p:nvSpPr>
        <p:spPr>
          <a:xfrm>
            <a:off x="3193642" y="4417798"/>
            <a:ext cx="1499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nterface de pilotage à distance</a:t>
            </a:r>
          </a:p>
        </p:txBody>
      </p:sp>
      <p:sp>
        <p:nvSpPr>
          <p:cNvPr id="37" name="Triangle isocèle 36">
            <a:extLst>
              <a:ext uri="{FF2B5EF4-FFF2-40B4-BE49-F238E27FC236}">
                <a16:creationId xmlns:a16="http://schemas.microsoft.com/office/drawing/2014/main" id="{F2B24202-C264-F0AF-7EC7-CB1F55251364}"/>
              </a:ext>
            </a:extLst>
          </p:cNvPr>
          <p:cNvSpPr/>
          <p:nvPr/>
        </p:nvSpPr>
        <p:spPr>
          <a:xfrm rot="5400000">
            <a:off x="7199348" y="319842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BCFCB6B-3D2E-057A-35F6-8650A91B70A7}"/>
              </a:ext>
            </a:extLst>
          </p:cNvPr>
          <p:cNvSpPr txBox="1"/>
          <p:nvPr/>
        </p:nvSpPr>
        <p:spPr>
          <a:xfrm>
            <a:off x="7498674" y="3121223"/>
            <a:ext cx="15227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Système autonome de gestion d’éclairage évènementiel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39" name="Triangle isocèle 38">
            <a:extLst>
              <a:ext uri="{FF2B5EF4-FFF2-40B4-BE49-F238E27FC236}">
                <a16:creationId xmlns:a16="http://schemas.microsoft.com/office/drawing/2014/main" id="{692EBDBE-9F13-573E-39FB-EFF7449FA52A}"/>
              </a:ext>
            </a:extLst>
          </p:cNvPr>
          <p:cNvSpPr/>
          <p:nvPr/>
        </p:nvSpPr>
        <p:spPr>
          <a:xfrm rot="5400000">
            <a:off x="7199348" y="447600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E9D64-0D72-549E-94B5-2B38DDC18F6C}"/>
              </a:ext>
            </a:extLst>
          </p:cNvPr>
          <p:cNvSpPr txBox="1"/>
          <p:nvPr/>
        </p:nvSpPr>
        <p:spPr>
          <a:xfrm>
            <a:off x="7498674" y="4417798"/>
            <a:ext cx="14996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I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nterfaçage </a:t>
            </a:r>
            <a:r>
              <a:rPr lang="fr-FR" sz="1400" b="1" dirty="0">
                <a:solidFill>
                  <a:srgbClr val="F4B183"/>
                </a:solidFill>
                <a:latin typeface="Arial" panose="020B0604020202020204" pitchFamily="34" charset="0"/>
              </a:rPr>
              <a:t>P</a:t>
            </a:r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rotocole éclairage (DMX) et musique numérique (MIDI)</a:t>
            </a:r>
          </a:p>
        </p:txBody>
      </p:sp>
    </p:spTree>
    <p:extLst>
      <p:ext uri="{BB962C8B-B14F-4D97-AF65-F5344CB8AC3E}">
        <p14:creationId xmlns:p14="http://schemas.microsoft.com/office/powerpoint/2010/main" val="3746272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C71B99-2A9E-446B-B1DD-1B9A1888075D}"/>
              </a:ext>
            </a:extLst>
          </p:cNvPr>
          <p:cNvSpPr txBox="1"/>
          <p:nvPr/>
        </p:nvSpPr>
        <p:spPr>
          <a:xfrm>
            <a:off x="3180594" y="502660"/>
            <a:ext cx="3937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Projets Semestre 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2A295B4-38BE-467D-8B26-C2E072385141}"/>
              </a:ext>
            </a:extLst>
          </p:cNvPr>
          <p:cNvSpPr txBox="1"/>
          <p:nvPr/>
        </p:nvSpPr>
        <p:spPr>
          <a:xfrm>
            <a:off x="3180594" y="213302"/>
            <a:ext cx="4179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Electronique pour le Traitement de l’Information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171060E-807B-88A7-7613-F4BC4194ADE0}"/>
              </a:ext>
            </a:extLst>
          </p:cNvPr>
          <p:cNvSpPr txBox="1"/>
          <p:nvPr/>
        </p:nvSpPr>
        <p:spPr>
          <a:xfrm>
            <a:off x="1549079" y="20582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Projets d’ingénierie en électronique / interfaçage</a:t>
            </a:r>
            <a:b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</a:br>
            <a:r>
              <a:rPr lang="fr-FR" sz="1800" b="1" i="0" u="none" strike="noStrike" dirty="0">
                <a:solidFill>
                  <a:srgbClr val="F4B183"/>
                </a:solidFill>
                <a:effectLst/>
                <a:latin typeface="Trebuchet MS" panose="020B0603020202020204" pitchFamily="34" charset="0"/>
              </a:rPr>
              <a:t>acquisition et traitemen</a:t>
            </a:r>
            <a:r>
              <a:rPr lang="fr-FR" b="1" dirty="0">
                <a:solidFill>
                  <a:srgbClr val="F4B183"/>
                </a:solidFill>
                <a:latin typeface="Trebuchet MS" panose="020B0603020202020204" pitchFamily="34" charset="0"/>
              </a:rPr>
              <a:t>t de données</a:t>
            </a:r>
            <a:endParaRPr lang="fr-FR" dirty="0">
              <a:solidFill>
                <a:srgbClr val="F4B183"/>
              </a:solidFill>
            </a:endParaRP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C40F032-6C4A-97F8-6BD8-7F29F6E17572}"/>
              </a:ext>
            </a:extLst>
          </p:cNvPr>
          <p:cNvSpPr/>
          <p:nvPr/>
        </p:nvSpPr>
        <p:spPr>
          <a:xfrm rot="5400000">
            <a:off x="1167216" y="2229019"/>
            <a:ext cx="646331" cy="30480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4B183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240199B-EEF8-203D-5C5B-C09F2D87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4" y="3659327"/>
            <a:ext cx="1884983" cy="12586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94721A-C8C3-78F2-0314-0A1C0369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82" y="3646707"/>
            <a:ext cx="1906958" cy="12878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99E9665-2539-86E8-6F5B-E054A560E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26" y="4946036"/>
            <a:ext cx="1869691" cy="12586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B74189-9DFD-A12A-7686-B6762369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283" y="4934523"/>
            <a:ext cx="1894192" cy="125868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1623844-B4B9-D90E-512C-F19026C8E674}"/>
              </a:ext>
            </a:extLst>
          </p:cNvPr>
          <p:cNvSpPr txBox="1"/>
          <p:nvPr/>
        </p:nvSpPr>
        <p:spPr>
          <a:xfrm>
            <a:off x="4620849" y="3794570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Interfaçage Python / Nucléo / Instrumentation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F0ACBF5-0E23-D490-5FE4-750406F83270}"/>
              </a:ext>
            </a:extLst>
          </p:cNvPr>
          <p:cNvSpPr txBox="1"/>
          <p:nvPr/>
        </p:nvSpPr>
        <p:spPr>
          <a:xfrm>
            <a:off x="4620849" y="4035765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Développement de bibliothèques réutilisables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679C386-799D-6087-C6F8-E777B4898FA7}"/>
              </a:ext>
            </a:extLst>
          </p:cNvPr>
          <p:cNvSpPr txBox="1"/>
          <p:nvPr/>
        </p:nvSpPr>
        <p:spPr>
          <a:xfrm>
            <a:off x="4620849" y="450446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Conception de maquettes pédagogiques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5" name="Triangle isocèle 44">
            <a:extLst>
              <a:ext uri="{FF2B5EF4-FFF2-40B4-BE49-F238E27FC236}">
                <a16:creationId xmlns:a16="http://schemas.microsoft.com/office/drawing/2014/main" id="{CC3C8583-D33E-4E44-AF03-F7013C019E4A}"/>
              </a:ext>
            </a:extLst>
          </p:cNvPr>
          <p:cNvSpPr/>
          <p:nvPr/>
        </p:nvSpPr>
        <p:spPr>
          <a:xfrm rot="5400000">
            <a:off x="4444521" y="4068312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65AED80-2EA4-4647-B700-4A25E195BA8D}"/>
              </a:ext>
            </a:extLst>
          </p:cNvPr>
          <p:cNvSpPr txBox="1"/>
          <p:nvPr/>
        </p:nvSpPr>
        <p:spPr>
          <a:xfrm>
            <a:off x="4612926" y="4270498"/>
            <a:ext cx="394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2"/>
                </a:solidFill>
                <a:latin typeface="Arial" panose="020B0604020202020204" pitchFamily="34" charset="0"/>
              </a:rPr>
              <a:t>Ressources pédagogiques / Documentation</a:t>
            </a:r>
            <a:endParaRPr lang="fr-FR" sz="1200" dirty="0">
              <a:solidFill>
                <a:schemeClr val="bg2"/>
              </a:solidFill>
            </a:endParaRPr>
          </a:p>
        </p:txBody>
      </p:sp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58F12510-57C9-7DF6-B3A9-0430277832D9}"/>
              </a:ext>
            </a:extLst>
          </p:cNvPr>
          <p:cNvSpPr/>
          <p:nvPr/>
        </p:nvSpPr>
        <p:spPr>
          <a:xfrm rot="5400000">
            <a:off x="2281499" y="3072076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3FA898B-D086-76CC-87EA-DE0E49B8D648}"/>
              </a:ext>
            </a:extLst>
          </p:cNvPr>
          <p:cNvSpPr txBox="1"/>
          <p:nvPr/>
        </p:nvSpPr>
        <p:spPr>
          <a:xfrm>
            <a:off x="2580825" y="3022499"/>
            <a:ext cx="5373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Arial" panose="020B0604020202020204" pitchFamily="34" charset="0"/>
              </a:rPr>
              <a:t>Pour </a:t>
            </a:r>
            <a:r>
              <a:rPr lang="fr-FR" sz="1400" b="1" dirty="0">
                <a:solidFill>
                  <a:schemeClr val="bg2"/>
                </a:solidFill>
                <a:latin typeface="Arial" panose="020B0604020202020204" pitchFamily="34" charset="0"/>
              </a:rPr>
              <a:t>vous mettre en situation quasi professionnelle</a:t>
            </a:r>
            <a:endParaRPr lang="fr-FR" sz="1400" b="1" dirty="0">
              <a:solidFill>
                <a:schemeClr val="bg2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7AA580FB-84A1-9586-0E85-58280396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474" y="4918009"/>
            <a:ext cx="1888031" cy="1275195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45523465-4B7B-EE75-01F4-CD40DAC1F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0527" y="4934523"/>
            <a:ext cx="1874512" cy="1261926"/>
          </a:xfrm>
          <a:prstGeom prst="rect">
            <a:avLst/>
          </a:prstGeom>
        </p:spPr>
      </p:pic>
      <p:sp>
        <p:nvSpPr>
          <p:cNvPr id="55" name="Triangle isocèle 54">
            <a:extLst>
              <a:ext uri="{FF2B5EF4-FFF2-40B4-BE49-F238E27FC236}">
                <a16:creationId xmlns:a16="http://schemas.microsoft.com/office/drawing/2014/main" id="{E05BBC3B-73F1-B627-8423-84304A57F467}"/>
              </a:ext>
            </a:extLst>
          </p:cNvPr>
          <p:cNvSpPr/>
          <p:nvPr/>
        </p:nvSpPr>
        <p:spPr>
          <a:xfrm rot="5400000">
            <a:off x="4444521" y="3836029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riangle isocèle 55">
            <a:extLst>
              <a:ext uri="{FF2B5EF4-FFF2-40B4-BE49-F238E27FC236}">
                <a16:creationId xmlns:a16="http://schemas.microsoft.com/office/drawing/2014/main" id="{6015CA2A-A3C4-9020-BAC5-9A5B8634D2B3}"/>
              </a:ext>
            </a:extLst>
          </p:cNvPr>
          <p:cNvSpPr/>
          <p:nvPr/>
        </p:nvSpPr>
        <p:spPr>
          <a:xfrm rot="5400000">
            <a:off x="4436598" y="4300595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isocèle 56">
            <a:extLst>
              <a:ext uri="{FF2B5EF4-FFF2-40B4-BE49-F238E27FC236}">
                <a16:creationId xmlns:a16="http://schemas.microsoft.com/office/drawing/2014/main" id="{45387CA2-3CC7-EDE2-EB3C-DE71B5DB5219}"/>
              </a:ext>
            </a:extLst>
          </p:cNvPr>
          <p:cNvSpPr/>
          <p:nvPr/>
        </p:nvSpPr>
        <p:spPr>
          <a:xfrm rot="5400000">
            <a:off x="4444521" y="4517813"/>
            <a:ext cx="150300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5C1FD6D-0C8D-421D-F8E8-3E7DD6FA2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394" y="3703836"/>
            <a:ext cx="1873067" cy="121413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C123E035-C4E5-F2D6-0F2B-4D085310E2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1457" y="3703836"/>
            <a:ext cx="1875273" cy="1252238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4F92AF3A-9958-8777-8B68-E2C1E7211946}"/>
              </a:ext>
            </a:extLst>
          </p:cNvPr>
          <p:cNvSpPr txBox="1"/>
          <p:nvPr/>
        </p:nvSpPr>
        <p:spPr>
          <a:xfrm>
            <a:off x="8336578" y="1503557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Constituer des équipes de 4 étudiant.es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96AC0B4B-3E39-0AAC-FC71-7B8EA72A5845}"/>
              </a:ext>
            </a:extLst>
          </p:cNvPr>
          <p:cNvSpPr/>
          <p:nvPr/>
        </p:nvSpPr>
        <p:spPr>
          <a:xfrm>
            <a:off x="8069555" y="150355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F5D34D2-B46B-F475-01FB-E8611BBE0A5E}"/>
              </a:ext>
            </a:extLst>
          </p:cNvPr>
          <p:cNvSpPr txBox="1"/>
          <p:nvPr/>
        </p:nvSpPr>
        <p:spPr>
          <a:xfrm>
            <a:off x="8336578" y="1933659"/>
            <a:ext cx="3629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2"/>
                </a:solidFill>
                <a:latin typeface="Interstate" panose="00000400000000000000" pitchFamily="2" charset="0"/>
              </a:rPr>
              <a:t>Choisir un thème qui vous motive</a:t>
            </a:r>
            <a:endParaRPr lang="fr-FR" sz="1600" baseline="-25000" dirty="0">
              <a:solidFill>
                <a:schemeClr val="bg2"/>
              </a:solidFill>
            </a:endParaRPr>
          </a:p>
        </p:txBody>
      </p:sp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59DA86AA-E33C-855E-FBCF-445BCFBF7740}"/>
              </a:ext>
            </a:extLst>
          </p:cNvPr>
          <p:cNvSpPr/>
          <p:nvPr/>
        </p:nvSpPr>
        <p:spPr>
          <a:xfrm>
            <a:off x="8069555" y="1933659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E48B3CDF-3C94-8AD3-2D40-3B930D175818}"/>
              </a:ext>
            </a:extLst>
          </p:cNvPr>
          <p:cNvSpPr txBox="1"/>
          <p:nvPr/>
        </p:nvSpPr>
        <p:spPr>
          <a:xfrm>
            <a:off x="8706467" y="2242528"/>
            <a:ext cx="3320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développer des compétences</a:t>
            </a:r>
            <a:b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</a:br>
            <a:r>
              <a:rPr lang="fr-FR" sz="1600" i="1" dirty="0">
                <a:solidFill>
                  <a:schemeClr val="accent1"/>
                </a:solidFill>
                <a:latin typeface="Interstate" panose="00000400000000000000" pitchFamily="2" charset="0"/>
              </a:rPr>
              <a:t>pour votre carrière professionnelle</a:t>
            </a:r>
            <a:endParaRPr lang="fr-FR" sz="1600" i="1" baseline="-25000" dirty="0">
              <a:solidFill>
                <a:schemeClr val="accent1"/>
              </a:solidFill>
            </a:endParaRP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C8C2B039-7730-1108-7466-9BCD7E14ED78}"/>
              </a:ext>
            </a:extLst>
          </p:cNvPr>
          <p:cNvCxnSpPr>
            <a:cxnSpLocks/>
          </p:cNvCxnSpPr>
          <p:nvPr/>
        </p:nvCxnSpPr>
        <p:spPr>
          <a:xfrm>
            <a:off x="7944465" y="1385860"/>
            <a:ext cx="9832" cy="1471031"/>
          </a:xfrm>
          <a:prstGeom prst="line">
            <a:avLst/>
          </a:prstGeom>
          <a:ln w="85725" cmpd="dbl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EB1451C-D42B-EA85-B82D-0B4E9EE53F7D}"/>
              </a:ext>
            </a:extLst>
          </p:cNvPr>
          <p:cNvCxnSpPr>
            <a:cxnSpLocks/>
          </p:cNvCxnSpPr>
          <p:nvPr/>
        </p:nvCxnSpPr>
        <p:spPr>
          <a:xfrm>
            <a:off x="4247536" y="3659327"/>
            <a:ext cx="3696929" cy="0"/>
          </a:xfrm>
          <a:prstGeom prst="line">
            <a:avLst/>
          </a:prstGeom>
          <a:ln w="85725" cmpd="dbl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43B86FD4-25AF-4B26-4420-9A3AFD22389E}"/>
              </a:ext>
            </a:extLst>
          </p:cNvPr>
          <p:cNvSpPr txBox="1"/>
          <p:nvPr/>
        </p:nvSpPr>
        <p:spPr>
          <a:xfrm>
            <a:off x="7843597" y="2956330"/>
            <a:ext cx="389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http://lense.institutoptique.fr/projets/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D0036D2C-8357-336C-2141-0AF533DD91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A4157D-C1D7-B539-D402-A92590DAC17B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B115B2-C775-C6F9-D86A-BF1201A6B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1204" y="4976292"/>
            <a:ext cx="1777624" cy="11751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0878C55-96E5-C6B0-4C49-2DE731DA56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7485" y="4996842"/>
            <a:ext cx="1255748" cy="8357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E536D0E-2D6B-BD1C-0509-D8F212B898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1237" y="5575376"/>
            <a:ext cx="1105493" cy="7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5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>
            <a:extLst>
              <a:ext uri="{FF2B5EF4-FFF2-40B4-BE49-F238E27FC236}">
                <a16:creationId xmlns:a16="http://schemas.microsoft.com/office/drawing/2014/main" id="{384E1EE4-4B48-48A1-A461-E89F306EB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2BB1F5D-C594-CE7C-49D6-5D2F2CDF9DDD}"/>
              </a:ext>
            </a:extLst>
          </p:cNvPr>
          <p:cNvSpPr txBox="1"/>
          <p:nvPr/>
        </p:nvSpPr>
        <p:spPr>
          <a:xfrm>
            <a:off x="3180594" y="502660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Chaine de traitement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B1E61FC-2810-4942-16CC-E5E67E6EBB8A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A5C79A0-6844-9C5B-55A8-87D82A4E0193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Google Shape;110;p18">
            <a:extLst>
              <a:ext uri="{FF2B5EF4-FFF2-40B4-BE49-F238E27FC236}">
                <a16:creationId xmlns:a16="http://schemas.microsoft.com/office/drawing/2014/main" id="{B2AA5DB0-51AD-446A-3C8D-33C7274021DD}"/>
              </a:ext>
            </a:extLst>
          </p:cNvPr>
          <p:cNvSpPr/>
          <p:nvPr/>
        </p:nvSpPr>
        <p:spPr>
          <a:xfrm>
            <a:off x="4786888" y="1961870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107" name="Google Shape;111;p18">
            <a:extLst>
              <a:ext uri="{FF2B5EF4-FFF2-40B4-BE49-F238E27FC236}">
                <a16:creationId xmlns:a16="http://schemas.microsoft.com/office/drawing/2014/main" id="{24BAE09F-534C-D1C5-2526-2396308F5D1E}"/>
              </a:ext>
            </a:extLst>
          </p:cNvPr>
          <p:cNvSpPr/>
          <p:nvPr/>
        </p:nvSpPr>
        <p:spPr>
          <a:xfrm>
            <a:off x="3466513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12;p18">
            <a:extLst>
              <a:ext uri="{FF2B5EF4-FFF2-40B4-BE49-F238E27FC236}">
                <a16:creationId xmlns:a16="http://schemas.microsoft.com/office/drawing/2014/main" id="{0BC8758D-5D34-9604-7F8F-F41A61490E3D}"/>
              </a:ext>
            </a:extLst>
          </p:cNvPr>
          <p:cNvSpPr/>
          <p:nvPr/>
        </p:nvSpPr>
        <p:spPr>
          <a:xfrm>
            <a:off x="6494188" y="1961870"/>
            <a:ext cx="822675" cy="18099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13;p18">
            <a:extLst>
              <a:ext uri="{FF2B5EF4-FFF2-40B4-BE49-F238E27FC236}">
                <a16:creationId xmlns:a16="http://schemas.microsoft.com/office/drawing/2014/main" id="{A1736B20-49A6-F816-41A9-C9633ABCB709}"/>
              </a:ext>
            </a:extLst>
          </p:cNvPr>
          <p:cNvSpPr/>
          <p:nvPr/>
        </p:nvSpPr>
        <p:spPr>
          <a:xfrm>
            <a:off x="3527336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110" name="Google Shape;114;p18">
            <a:extLst>
              <a:ext uri="{FF2B5EF4-FFF2-40B4-BE49-F238E27FC236}">
                <a16:creationId xmlns:a16="http://schemas.microsoft.com/office/drawing/2014/main" id="{951EFE35-5440-E999-0AB2-ECE72FAFC0ED}"/>
              </a:ext>
            </a:extLst>
          </p:cNvPr>
          <p:cNvGrpSpPr/>
          <p:nvPr/>
        </p:nvGrpSpPr>
        <p:grpSpPr>
          <a:xfrm>
            <a:off x="2209276" y="2019095"/>
            <a:ext cx="847700" cy="550825"/>
            <a:chOff x="1289438" y="1668425"/>
            <a:chExt cx="847700" cy="550825"/>
          </a:xfrm>
        </p:grpSpPr>
        <p:sp>
          <p:nvSpPr>
            <p:cNvPr id="111" name="Google Shape;115;p18">
              <a:extLst>
                <a:ext uri="{FF2B5EF4-FFF2-40B4-BE49-F238E27FC236}">
                  <a16:creationId xmlns:a16="http://schemas.microsoft.com/office/drawing/2014/main" id="{6BC7E1EC-CC29-292A-B294-D8CC50546466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2" name="Google Shape;116;p18">
              <a:extLst>
                <a:ext uri="{FF2B5EF4-FFF2-40B4-BE49-F238E27FC236}">
                  <a16:creationId xmlns:a16="http://schemas.microsoft.com/office/drawing/2014/main" id="{B4274696-691D-D650-A7BE-784F1BD40162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113" name="Google Shape;117;p18">
            <a:extLst>
              <a:ext uri="{FF2B5EF4-FFF2-40B4-BE49-F238E27FC236}">
                <a16:creationId xmlns:a16="http://schemas.microsoft.com/office/drawing/2014/main" id="{F8577772-4F48-FFDB-182B-720C358492D4}"/>
              </a:ext>
            </a:extLst>
          </p:cNvPr>
          <p:cNvGrpSpPr/>
          <p:nvPr/>
        </p:nvGrpSpPr>
        <p:grpSpPr>
          <a:xfrm>
            <a:off x="3565128" y="2117530"/>
            <a:ext cx="625516" cy="413945"/>
            <a:chOff x="1227032" y="1668425"/>
            <a:chExt cx="910106" cy="550825"/>
          </a:xfrm>
        </p:grpSpPr>
        <p:sp>
          <p:nvSpPr>
            <p:cNvPr id="114" name="Google Shape;118;p18">
              <a:extLst>
                <a:ext uri="{FF2B5EF4-FFF2-40B4-BE49-F238E27FC236}">
                  <a16:creationId xmlns:a16="http://schemas.microsoft.com/office/drawing/2014/main" id="{289BD3F0-526A-3A49-6066-E83D408322AD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5" name="Google Shape;119;p18">
              <a:extLst>
                <a:ext uri="{FF2B5EF4-FFF2-40B4-BE49-F238E27FC236}">
                  <a16:creationId xmlns:a16="http://schemas.microsoft.com/office/drawing/2014/main" id="{09C43ADA-DB0D-AB04-0246-87BE945EC59F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116" name="Google Shape;120;p18">
            <a:extLst>
              <a:ext uri="{FF2B5EF4-FFF2-40B4-BE49-F238E27FC236}">
                <a16:creationId xmlns:a16="http://schemas.microsoft.com/office/drawing/2014/main" id="{3A476B2A-A17A-BC59-A0C1-CE36BD11646A}"/>
              </a:ext>
            </a:extLst>
          </p:cNvPr>
          <p:cNvGrpSpPr/>
          <p:nvPr/>
        </p:nvGrpSpPr>
        <p:grpSpPr>
          <a:xfrm>
            <a:off x="6592738" y="2076256"/>
            <a:ext cx="625528" cy="323209"/>
            <a:chOff x="1227014" y="1647593"/>
            <a:chExt cx="910124" cy="592500"/>
          </a:xfrm>
        </p:grpSpPr>
        <p:sp>
          <p:nvSpPr>
            <p:cNvPr id="117" name="Google Shape;121;p18">
              <a:extLst>
                <a:ext uri="{FF2B5EF4-FFF2-40B4-BE49-F238E27FC236}">
                  <a16:creationId xmlns:a16="http://schemas.microsoft.com/office/drawing/2014/main" id="{09077E6D-4217-B2BA-FC2A-B8B5E7C960C6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18" name="Google Shape;122;p18">
              <a:extLst>
                <a:ext uri="{FF2B5EF4-FFF2-40B4-BE49-F238E27FC236}">
                  <a16:creationId xmlns:a16="http://schemas.microsoft.com/office/drawing/2014/main" id="{B830E896-AFA8-50E2-A68D-D7301C8E469A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119" name="Google Shape;123;p18">
            <a:extLst>
              <a:ext uri="{FF2B5EF4-FFF2-40B4-BE49-F238E27FC236}">
                <a16:creationId xmlns:a16="http://schemas.microsoft.com/office/drawing/2014/main" id="{BA5F0255-BEF7-6304-1FDA-18EB9B44DEB5}"/>
              </a:ext>
            </a:extLst>
          </p:cNvPr>
          <p:cNvGrpSpPr/>
          <p:nvPr/>
        </p:nvGrpSpPr>
        <p:grpSpPr>
          <a:xfrm>
            <a:off x="6592738" y="2457581"/>
            <a:ext cx="625528" cy="323209"/>
            <a:chOff x="1227014" y="1647593"/>
            <a:chExt cx="910124" cy="592500"/>
          </a:xfrm>
        </p:grpSpPr>
        <p:sp>
          <p:nvSpPr>
            <p:cNvPr id="120" name="Google Shape;124;p18">
              <a:extLst>
                <a:ext uri="{FF2B5EF4-FFF2-40B4-BE49-F238E27FC236}">
                  <a16:creationId xmlns:a16="http://schemas.microsoft.com/office/drawing/2014/main" id="{A25FF9E8-5D0F-9A11-47A2-4A2CA8ACF31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1" name="Google Shape;125;p18">
              <a:extLst>
                <a:ext uri="{FF2B5EF4-FFF2-40B4-BE49-F238E27FC236}">
                  <a16:creationId xmlns:a16="http://schemas.microsoft.com/office/drawing/2014/main" id="{1F046FF5-0CED-E56A-F568-1BE0F1DAAA0F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122" name="Google Shape;126;p18">
            <a:extLst>
              <a:ext uri="{FF2B5EF4-FFF2-40B4-BE49-F238E27FC236}">
                <a16:creationId xmlns:a16="http://schemas.microsoft.com/office/drawing/2014/main" id="{43BCEAC5-736B-1325-5E08-7A177A9361D6}"/>
              </a:ext>
            </a:extLst>
          </p:cNvPr>
          <p:cNvGrpSpPr/>
          <p:nvPr/>
        </p:nvGrpSpPr>
        <p:grpSpPr>
          <a:xfrm>
            <a:off x="7726388" y="1962477"/>
            <a:ext cx="847700" cy="818361"/>
            <a:chOff x="1289438" y="1668425"/>
            <a:chExt cx="847700" cy="550825"/>
          </a:xfrm>
        </p:grpSpPr>
        <p:sp>
          <p:nvSpPr>
            <p:cNvPr id="123" name="Google Shape;127;p18">
              <a:extLst>
                <a:ext uri="{FF2B5EF4-FFF2-40B4-BE49-F238E27FC236}">
                  <a16:creationId xmlns:a16="http://schemas.microsoft.com/office/drawing/2014/main" id="{EC976CB5-93FD-DABC-5AE8-A3C120F6558D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4" name="Google Shape;128;p18">
              <a:extLst>
                <a:ext uri="{FF2B5EF4-FFF2-40B4-BE49-F238E27FC236}">
                  <a16:creationId xmlns:a16="http://schemas.microsoft.com/office/drawing/2014/main" id="{7549CDC3-F270-3F20-8FE5-D9A9D91DCA34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125" name="Google Shape;129;p18">
            <a:extLst>
              <a:ext uri="{FF2B5EF4-FFF2-40B4-BE49-F238E27FC236}">
                <a16:creationId xmlns:a16="http://schemas.microsoft.com/office/drawing/2014/main" id="{9F75986E-D99B-6ED8-BAB6-C979C54DF02E}"/>
              </a:ext>
            </a:extLst>
          </p:cNvPr>
          <p:cNvSpPr txBox="1"/>
          <p:nvPr/>
        </p:nvSpPr>
        <p:spPr>
          <a:xfrm>
            <a:off x="1131388" y="2117495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6" name="Google Shape;130;p18">
            <a:extLst>
              <a:ext uri="{FF2B5EF4-FFF2-40B4-BE49-F238E27FC236}">
                <a16:creationId xmlns:a16="http://schemas.microsoft.com/office/drawing/2014/main" id="{DFBD4A05-8020-70FE-5D81-0F9A3C875515}"/>
              </a:ext>
            </a:extLst>
          </p:cNvPr>
          <p:cNvSpPr txBox="1"/>
          <p:nvPr/>
        </p:nvSpPr>
        <p:spPr>
          <a:xfrm>
            <a:off x="8907413" y="219465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bg1"/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bg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27" name="Google Shape;131;p18">
            <a:extLst>
              <a:ext uri="{FF2B5EF4-FFF2-40B4-BE49-F238E27FC236}">
                <a16:creationId xmlns:a16="http://schemas.microsoft.com/office/drawing/2014/main" id="{EAAA66EA-F2C3-B405-1F21-F2F6E70C341F}"/>
              </a:ext>
            </a:extLst>
          </p:cNvPr>
          <p:cNvCxnSpPr>
            <a:endCxn id="125" idx="0"/>
          </p:cNvCxnSpPr>
          <p:nvPr/>
        </p:nvCxnSpPr>
        <p:spPr>
          <a:xfrm>
            <a:off x="1642288" y="1740095"/>
            <a:ext cx="22587" cy="377399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32;p18">
            <a:extLst>
              <a:ext uri="{FF2B5EF4-FFF2-40B4-BE49-F238E27FC236}">
                <a16:creationId xmlns:a16="http://schemas.microsoft.com/office/drawing/2014/main" id="{49826135-8F57-54F8-A893-300F60D9F1B7}"/>
              </a:ext>
            </a:extLst>
          </p:cNvPr>
          <p:cNvCxnSpPr>
            <a:cxnSpLocks/>
          </p:cNvCxnSpPr>
          <p:nvPr/>
        </p:nvCxnSpPr>
        <p:spPr>
          <a:xfrm rot="10800000" flipH="1">
            <a:off x="1642313" y="1708883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29" name="Google Shape;133;p18">
            <a:extLst>
              <a:ext uri="{FF2B5EF4-FFF2-40B4-BE49-F238E27FC236}">
                <a16:creationId xmlns:a16="http://schemas.microsoft.com/office/drawing/2014/main" id="{DD4DAD1B-8CE0-E6AB-D3FA-56AEB0FD105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54088" y="1709645"/>
            <a:ext cx="9300" cy="414300"/>
          </a:xfrm>
          <a:prstGeom prst="straightConnector1">
            <a:avLst/>
          </a:prstGeom>
          <a:noFill/>
          <a:ln w="57150" cap="flat" cmpd="sng">
            <a:solidFill>
              <a:schemeClr val="tx2">
                <a:lumMod val="20000"/>
                <a:lumOff val="80000"/>
              </a:schemeClr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130" name="Google Shape;134;p18">
            <a:extLst>
              <a:ext uri="{FF2B5EF4-FFF2-40B4-BE49-F238E27FC236}">
                <a16:creationId xmlns:a16="http://schemas.microsoft.com/office/drawing/2014/main" id="{DFC27774-2107-0CC6-2DDA-EDD4587709ED}"/>
              </a:ext>
            </a:extLst>
          </p:cNvPr>
          <p:cNvGrpSpPr/>
          <p:nvPr/>
        </p:nvGrpSpPr>
        <p:grpSpPr>
          <a:xfrm>
            <a:off x="3536288" y="2777845"/>
            <a:ext cx="701025" cy="354000"/>
            <a:chOff x="2716600" y="2425550"/>
            <a:chExt cx="701025" cy="354000"/>
          </a:xfrm>
        </p:grpSpPr>
        <p:sp>
          <p:nvSpPr>
            <p:cNvPr id="131" name="Google Shape;135;p18">
              <a:extLst>
                <a:ext uri="{FF2B5EF4-FFF2-40B4-BE49-F238E27FC236}">
                  <a16:creationId xmlns:a16="http://schemas.microsoft.com/office/drawing/2014/main" id="{9DEE4118-589F-E0E4-3262-07D77704157C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132" name="Google Shape;136;p18">
              <a:extLst>
                <a:ext uri="{FF2B5EF4-FFF2-40B4-BE49-F238E27FC236}">
                  <a16:creationId xmlns:a16="http://schemas.microsoft.com/office/drawing/2014/main" id="{DA648FCE-A4D7-13D4-8E8C-79E81DA96B91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133" name="Google Shape;137;p18">
            <a:extLst>
              <a:ext uri="{FF2B5EF4-FFF2-40B4-BE49-F238E27FC236}">
                <a16:creationId xmlns:a16="http://schemas.microsoft.com/office/drawing/2014/main" id="{DC2E780B-796F-6583-D7B0-FACFC5F8640F}"/>
              </a:ext>
            </a:extLst>
          </p:cNvPr>
          <p:cNvSpPr/>
          <p:nvPr/>
        </p:nvSpPr>
        <p:spPr>
          <a:xfrm>
            <a:off x="3147001" y="2191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8;p18">
            <a:extLst>
              <a:ext uri="{FF2B5EF4-FFF2-40B4-BE49-F238E27FC236}">
                <a16:creationId xmlns:a16="http://schemas.microsoft.com/office/drawing/2014/main" id="{3E56B390-6A2C-54A1-94F8-96EBB0869157}"/>
              </a:ext>
            </a:extLst>
          </p:cNvPr>
          <p:cNvSpPr/>
          <p:nvPr/>
        </p:nvSpPr>
        <p:spPr>
          <a:xfrm>
            <a:off x="4423288" y="2019139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9;p18">
            <a:extLst>
              <a:ext uri="{FF2B5EF4-FFF2-40B4-BE49-F238E27FC236}">
                <a16:creationId xmlns:a16="http://schemas.microsoft.com/office/drawing/2014/main" id="{38DB3E68-12FF-AE85-654A-822B09FDD085}"/>
              </a:ext>
            </a:extLst>
          </p:cNvPr>
          <p:cNvSpPr/>
          <p:nvPr/>
        </p:nvSpPr>
        <p:spPr>
          <a:xfrm>
            <a:off x="6074838" y="2037014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40;p18">
            <a:extLst>
              <a:ext uri="{FF2B5EF4-FFF2-40B4-BE49-F238E27FC236}">
                <a16:creationId xmlns:a16="http://schemas.microsoft.com/office/drawing/2014/main" id="{2537891D-27A3-023F-48FE-3045D14DC8CC}"/>
              </a:ext>
            </a:extLst>
          </p:cNvPr>
          <p:cNvSpPr/>
          <p:nvPr/>
        </p:nvSpPr>
        <p:spPr>
          <a:xfrm>
            <a:off x="7438576" y="2134651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41;p18">
            <a:extLst>
              <a:ext uri="{FF2B5EF4-FFF2-40B4-BE49-F238E27FC236}">
                <a16:creationId xmlns:a16="http://schemas.microsoft.com/office/drawing/2014/main" id="{F891F0F0-9DE9-DD6F-E18A-7D28DC173110}"/>
              </a:ext>
            </a:extLst>
          </p:cNvPr>
          <p:cNvSpPr/>
          <p:nvPr/>
        </p:nvSpPr>
        <p:spPr>
          <a:xfrm>
            <a:off x="7438576" y="25159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42;p18">
            <a:extLst>
              <a:ext uri="{FF2B5EF4-FFF2-40B4-BE49-F238E27FC236}">
                <a16:creationId xmlns:a16="http://schemas.microsoft.com/office/drawing/2014/main" id="{02BA587D-8135-E2B5-D046-A86DB50CDD49}"/>
              </a:ext>
            </a:extLst>
          </p:cNvPr>
          <p:cNvGrpSpPr/>
          <p:nvPr/>
        </p:nvGrpSpPr>
        <p:grpSpPr>
          <a:xfrm>
            <a:off x="6543763" y="2902495"/>
            <a:ext cx="701025" cy="354000"/>
            <a:chOff x="2716600" y="2425550"/>
            <a:chExt cx="701025" cy="354000"/>
          </a:xfrm>
        </p:grpSpPr>
        <p:sp>
          <p:nvSpPr>
            <p:cNvPr id="139" name="Google Shape;143;p18">
              <a:extLst>
                <a:ext uri="{FF2B5EF4-FFF2-40B4-BE49-F238E27FC236}">
                  <a16:creationId xmlns:a16="http://schemas.microsoft.com/office/drawing/2014/main" id="{37AFAA80-25AE-411D-01A5-1C3F927CB02C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140" name="Google Shape;144;p18">
              <a:extLst>
                <a:ext uri="{FF2B5EF4-FFF2-40B4-BE49-F238E27FC236}">
                  <a16:creationId xmlns:a16="http://schemas.microsoft.com/office/drawing/2014/main" id="{A4A2E9C0-34DE-E828-3D1D-A5AA8259472B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141" name="Google Shape;145;p18">
            <a:extLst>
              <a:ext uri="{FF2B5EF4-FFF2-40B4-BE49-F238E27FC236}">
                <a16:creationId xmlns:a16="http://schemas.microsoft.com/office/drawing/2014/main" id="{7F801B0F-0506-6CE5-C923-8F2A2992D42B}"/>
              </a:ext>
            </a:extLst>
          </p:cNvPr>
          <p:cNvSpPr/>
          <p:nvPr/>
        </p:nvSpPr>
        <p:spPr>
          <a:xfrm>
            <a:off x="3466513" y="4039770"/>
            <a:ext cx="3850350" cy="4143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IHM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2" name="Google Shape;146;p18">
            <a:extLst>
              <a:ext uri="{FF2B5EF4-FFF2-40B4-BE49-F238E27FC236}">
                <a16:creationId xmlns:a16="http://schemas.microsoft.com/office/drawing/2014/main" id="{B9DB281F-DD0E-E7B4-E1E9-A469A0F1112C}"/>
              </a:ext>
            </a:extLst>
          </p:cNvPr>
          <p:cNvSpPr/>
          <p:nvPr/>
        </p:nvSpPr>
        <p:spPr>
          <a:xfrm rot="-5400000">
            <a:off x="381380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7;p18">
            <a:extLst>
              <a:ext uri="{FF2B5EF4-FFF2-40B4-BE49-F238E27FC236}">
                <a16:creationId xmlns:a16="http://schemas.microsoft.com/office/drawing/2014/main" id="{0CAC541F-3E89-0B60-889B-BD0627B7F543}"/>
              </a:ext>
            </a:extLst>
          </p:cNvPr>
          <p:cNvSpPr/>
          <p:nvPr/>
        </p:nvSpPr>
        <p:spPr>
          <a:xfrm rot="-5400000">
            <a:off x="5327638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8;p18">
            <a:extLst>
              <a:ext uri="{FF2B5EF4-FFF2-40B4-BE49-F238E27FC236}">
                <a16:creationId xmlns:a16="http://schemas.microsoft.com/office/drawing/2014/main" id="{3D99917E-297F-2B6A-73A2-897D96B053B1}"/>
              </a:ext>
            </a:extLst>
          </p:cNvPr>
          <p:cNvSpPr/>
          <p:nvPr/>
        </p:nvSpPr>
        <p:spPr>
          <a:xfrm rot="-5400000">
            <a:off x="6841451" y="3534370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9;p18">
            <a:extLst>
              <a:ext uri="{FF2B5EF4-FFF2-40B4-BE49-F238E27FC236}">
                <a16:creationId xmlns:a16="http://schemas.microsoft.com/office/drawing/2014/main" id="{0085FA7C-8080-6362-8F64-0962601D4D44}"/>
              </a:ext>
            </a:extLst>
          </p:cNvPr>
          <p:cNvSpPr/>
          <p:nvPr/>
        </p:nvSpPr>
        <p:spPr>
          <a:xfrm>
            <a:off x="1072638" y="4830270"/>
            <a:ext cx="822675" cy="206400"/>
          </a:xfrm>
          <a:prstGeom prst="flowChartProcess">
            <a:avLst/>
          </a:prstGeom>
          <a:solidFill>
            <a:schemeClr val="tx2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2"/>
                </a:solidFill>
              </a:rPr>
              <a:t>interfaces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46" name="Google Shape;150;p18">
            <a:extLst>
              <a:ext uri="{FF2B5EF4-FFF2-40B4-BE49-F238E27FC236}">
                <a16:creationId xmlns:a16="http://schemas.microsoft.com/office/drawing/2014/main" id="{BB24D775-AE63-DD5F-CF0C-4678A0D8904B}"/>
              </a:ext>
            </a:extLst>
          </p:cNvPr>
          <p:cNvSpPr/>
          <p:nvPr/>
        </p:nvSpPr>
        <p:spPr>
          <a:xfrm>
            <a:off x="1053776" y="5127445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147" name="Google Shape;151;p18">
            <a:extLst>
              <a:ext uri="{FF2B5EF4-FFF2-40B4-BE49-F238E27FC236}">
                <a16:creationId xmlns:a16="http://schemas.microsoft.com/office/drawing/2014/main" id="{C529E8A6-7FDC-7014-FE7B-A67BE5C95EB9}"/>
              </a:ext>
            </a:extLst>
          </p:cNvPr>
          <p:cNvSpPr/>
          <p:nvPr/>
        </p:nvSpPr>
        <p:spPr>
          <a:xfrm>
            <a:off x="2018788" y="2851620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148" name="Google Shape;152;p18">
            <a:extLst>
              <a:ext uri="{FF2B5EF4-FFF2-40B4-BE49-F238E27FC236}">
                <a16:creationId xmlns:a16="http://schemas.microsoft.com/office/drawing/2014/main" id="{17B74710-32AE-9431-FB04-1F09F45E4554}"/>
              </a:ext>
            </a:extLst>
          </p:cNvPr>
          <p:cNvSpPr/>
          <p:nvPr/>
        </p:nvSpPr>
        <p:spPr>
          <a:xfrm>
            <a:off x="3147013" y="28515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53;p18">
            <a:extLst>
              <a:ext uri="{FF2B5EF4-FFF2-40B4-BE49-F238E27FC236}">
                <a16:creationId xmlns:a16="http://schemas.microsoft.com/office/drawing/2014/main" id="{951DC1B2-416E-04BA-AE3E-EDCBC9EF4307}"/>
              </a:ext>
            </a:extLst>
          </p:cNvPr>
          <p:cNvSpPr/>
          <p:nvPr/>
        </p:nvSpPr>
        <p:spPr>
          <a:xfrm>
            <a:off x="7439713" y="29762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4;p18">
            <a:extLst>
              <a:ext uri="{FF2B5EF4-FFF2-40B4-BE49-F238E27FC236}">
                <a16:creationId xmlns:a16="http://schemas.microsoft.com/office/drawing/2014/main" id="{13413A60-0EEF-4299-E99D-D02116BF726F}"/>
              </a:ext>
            </a:extLst>
          </p:cNvPr>
          <p:cNvSpPr/>
          <p:nvPr/>
        </p:nvSpPr>
        <p:spPr>
          <a:xfrm>
            <a:off x="7792063" y="2976295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151" name="Google Shape;155;p18">
            <a:extLst>
              <a:ext uri="{FF2B5EF4-FFF2-40B4-BE49-F238E27FC236}">
                <a16:creationId xmlns:a16="http://schemas.microsoft.com/office/drawing/2014/main" id="{1471C249-6F6A-B7F5-6A42-C462D9CCC064}"/>
              </a:ext>
            </a:extLst>
          </p:cNvPr>
          <p:cNvSpPr/>
          <p:nvPr/>
        </p:nvSpPr>
        <p:spPr>
          <a:xfrm>
            <a:off x="1072638" y="4533089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6;p18">
            <a:extLst>
              <a:ext uri="{FF2B5EF4-FFF2-40B4-BE49-F238E27FC236}">
                <a16:creationId xmlns:a16="http://schemas.microsoft.com/office/drawing/2014/main" id="{891D4E2A-45B7-BEB4-6EB6-5641A7122284}"/>
              </a:ext>
            </a:extLst>
          </p:cNvPr>
          <p:cNvSpPr txBox="1"/>
          <p:nvPr/>
        </p:nvSpPr>
        <p:spPr>
          <a:xfrm>
            <a:off x="1121488" y="4466945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Signaux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153" name="Google Shape;157;p18">
            <a:extLst>
              <a:ext uri="{FF2B5EF4-FFF2-40B4-BE49-F238E27FC236}">
                <a16:creationId xmlns:a16="http://schemas.microsoft.com/office/drawing/2014/main" id="{52A914F6-0F6D-CB70-B251-FB76ED08F0DE}"/>
              </a:ext>
            </a:extLst>
          </p:cNvPr>
          <p:cNvSpPr/>
          <p:nvPr/>
        </p:nvSpPr>
        <p:spPr>
          <a:xfrm>
            <a:off x="6555011" y="3378195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sp>
        <p:nvSpPr>
          <p:cNvPr id="154" name="Rectangle : coins arrondis 153">
            <a:extLst>
              <a:ext uri="{FF2B5EF4-FFF2-40B4-BE49-F238E27FC236}">
                <a16:creationId xmlns:a16="http://schemas.microsoft.com/office/drawing/2014/main" id="{58473D71-78E9-D92E-4BC5-CDA108BAD1C8}"/>
              </a:ext>
            </a:extLst>
          </p:cNvPr>
          <p:cNvSpPr/>
          <p:nvPr/>
        </p:nvSpPr>
        <p:spPr>
          <a:xfrm>
            <a:off x="3210969" y="3320410"/>
            <a:ext cx="4389425" cy="524209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FE6FD2D7-1349-3602-00CD-45DA3A12A65F}"/>
              </a:ext>
            </a:extLst>
          </p:cNvPr>
          <p:cNvSpPr txBox="1"/>
          <p:nvPr/>
        </p:nvSpPr>
        <p:spPr>
          <a:xfrm>
            <a:off x="7600394" y="3817927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Langage C</a:t>
            </a:r>
          </a:p>
        </p:txBody>
      </p:sp>
      <p:sp>
        <p:nvSpPr>
          <p:cNvPr id="156" name="Rectangle : coins arrondis 155">
            <a:extLst>
              <a:ext uri="{FF2B5EF4-FFF2-40B4-BE49-F238E27FC236}">
                <a16:creationId xmlns:a16="http://schemas.microsoft.com/office/drawing/2014/main" id="{5DD47AE8-BA9C-28D7-14FC-B25709742DCE}"/>
              </a:ext>
            </a:extLst>
          </p:cNvPr>
          <p:cNvSpPr/>
          <p:nvPr/>
        </p:nvSpPr>
        <p:spPr>
          <a:xfrm>
            <a:off x="1072638" y="1896237"/>
            <a:ext cx="8778614" cy="89141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577EBAD8-ED64-799A-C60F-82802841772D}"/>
              </a:ext>
            </a:extLst>
          </p:cNvPr>
          <p:cNvSpPr txBox="1"/>
          <p:nvPr/>
        </p:nvSpPr>
        <p:spPr>
          <a:xfrm>
            <a:off x="9413213" y="286412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FF00"/>
                </a:solidFill>
              </a:rPr>
              <a:t>CéTI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2B8B02A-DFD5-1B72-FCE4-BC4C6892EF98}"/>
              </a:ext>
            </a:extLst>
          </p:cNvPr>
          <p:cNvSpPr/>
          <p:nvPr/>
        </p:nvSpPr>
        <p:spPr>
          <a:xfrm>
            <a:off x="1793386" y="2736505"/>
            <a:ext cx="2629902" cy="52420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0853BE3-36BD-9D0B-8BD8-99885F8D18EA}"/>
              </a:ext>
            </a:extLst>
          </p:cNvPr>
          <p:cNvSpPr/>
          <p:nvPr/>
        </p:nvSpPr>
        <p:spPr>
          <a:xfrm>
            <a:off x="3226668" y="3942736"/>
            <a:ext cx="4373726" cy="66930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F2444AF-7108-7DE9-1EAE-1307827E4F80}"/>
              </a:ext>
            </a:extLst>
          </p:cNvPr>
          <p:cNvSpPr/>
          <p:nvPr/>
        </p:nvSpPr>
        <p:spPr>
          <a:xfrm>
            <a:off x="1302137" y="1426251"/>
            <a:ext cx="8386807" cy="4473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48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191D21-18CB-4320-BE28-4C52F7D60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142447"/>
            <a:ext cx="2503054" cy="1028225"/>
          </a:xfrm>
          <a:prstGeom prst="rect">
            <a:avLst/>
          </a:prstGeom>
        </p:spPr>
      </p:pic>
      <p:sp>
        <p:nvSpPr>
          <p:cNvPr id="25" name="Ellipse 24">
            <a:extLst>
              <a:ext uri="{FF2B5EF4-FFF2-40B4-BE49-F238E27FC236}">
                <a16:creationId xmlns:a16="http://schemas.microsoft.com/office/drawing/2014/main" id="{AC3364F5-C037-40E4-BE77-0939FE018AF5}"/>
              </a:ext>
            </a:extLst>
          </p:cNvPr>
          <p:cNvSpPr/>
          <p:nvPr/>
        </p:nvSpPr>
        <p:spPr>
          <a:xfrm>
            <a:off x="3121858" y="2355010"/>
            <a:ext cx="944081" cy="33380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>
              <a:schemeClr val="bg2"/>
            </a:glow>
            <a:reflection endPos="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state" panose="00000400000000000000" pitchFamily="2" charset="0"/>
              </a:rPr>
              <a:t>S6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583D450-D47D-4034-B88D-78842C8A5633}"/>
              </a:ext>
            </a:extLst>
          </p:cNvPr>
          <p:cNvSpPr/>
          <p:nvPr/>
        </p:nvSpPr>
        <p:spPr>
          <a:xfrm>
            <a:off x="616504" y="2966840"/>
            <a:ext cx="108065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Cours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61946482-A6CC-45BC-ADD6-933D2423CFA6}"/>
              </a:ext>
            </a:extLst>
          </p:cNvPr>
          <p:cNvSpPr/>
          <p:nvPr/>
        </p:nvSpPr>
        <p:spPr>
          <a:xfrm>
            <a:off x="616504" y="3482518"/>
            <a:ext cx="108065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TD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92CE49-5867-4851-9B71-91DCBD89D7EF}"/>
              </a:ext>
            </a:extLst>
          </p:cNvPr>
          <p:cNvSpPr/>
          <p:nvPr/>
        </p:nvSpPr>
        <p:spPr>
          <a:xfrm>
            <a:off x="616504" y="4426580"/>
            <a:ext cx="108065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TP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D8B433D-C754-452C-B71B-7743F831B9A7}"/>
              </a:ext>
            </a:extLst>
          </p:cNvPr>
          <p:cNvSpPr/>
          <p:nvPr/>
        </p:nvSpPr>
        <p:spPr>
          <a:xfrm>
            <a:off x="616504" y="5750709"/>
            <a:ext cx="108065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Projet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733EA01-E344-4E3C-AD86-794A293E826D}"/>
              </a:ext>
            </a:extLst>
          </p:cNvPr>
          <p:cNvSpPr/>
          <p:nvPr/>
        </p:nvSpPr>
        <p:spPr>
          <a:xfrm>
            <a:off x="3232515" y="2966840"/>
            <a:ext cx="72276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1h30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BD267E4-439D-4A2C-9E79-A2498EAD80CA}"/>
              </a:ext>
            </a:extLst>
          </p:cNvPr>
          <p:cNvSpPr txBox="1"/>
          <p:nvPr/>
        </p:nvSpPr>
        <p:spPr>
          <a:xfrm>
            <a:off x="3251762" y="317222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95000"/>
                  </a:schemeClr>
                </a:solidFill>
                <a:latin typeface="Interstate" panose="00000400000000000000" pitchFamily="2" charset="0"/>
              </a:rPr>
              <a:t>1 séance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D33ECE1-6571-47C8-BBB7-0770F9287948}"/>
              </a:ext>
            </a:extLst>
          </p:cNvPr>
          <p:cNvSpPr/>
          <p:nvPr/>
        </p:nvSpPr>
        <p:spPr>
          <a:xfrm>
            <a:off x="3232515" y="3482518"/>
            <a:ext cx="72276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9h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B2EC525-D766-42CB-86FC-C0110F187CA0}"/>
              </a:ext>
            </a:extLst>
          </p:cNvPr>
          <p:cNvSpPr txBox="1"/>
          <p:nvPr/>
        </p:nvSpPr>
        <p:spPr>
          <a:xfrm>
            <a:off x="3204472" y="3705165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95000"/>
                  </a:schemeClr>
                </a:solidFill>
                <a:latin typeface="Interstate" panose="00000400000000000000" pitchFamily="2" charset="0"/>
              </a:rPr>
              <a:t>6 séances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00AE828-AD4D-49F2-8914-728E1CE8823F}"/>
              </a:ext>
            </a:extLst>
          </p:cNvPr>
          <p:cNvSpPr/>
          <p:nvPr/>
        </p:nvSpPr>
        <p:spPr>
          <a:xfrm>
            <a:off x="3223719" y="5798412"/>
            <a:ext cx="722766" cy="23847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 Light" pitchFamily="2" charset="0"/>
              </a:rPr>
              <a:t>36h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FDB7855-9A9D-41EA-9C15-D90F957B5BB6}"/>
              </a:ext>
            </a:extLst>
          </p:cNvPr>
          <p:cNvSpPr txBox="1"/>
          <p:nvPr/>
        </p:nvSpPr>
        <p:spPr>
          <a:xfrm>
            <a:off x="3204472" y="59891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95000"/>
                  </a:schemeClr>
                </a:solidFill>
                <a:latin typeface="Interstate" panose="00000400000000000000" pitchFamily="2" charset="0"/>
              </a:rPr>
              <a:t>8 séances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843ACAC-BDEC-4AD5-9CFD-B6806831539F}"/>
              </a:ext>
            </a:extLst>
          </p:cNvPr>
          <p:cNvSpPr txBox="1"/>
          <p:nvPr/>
        </p:nvSpPr>
        <p:spPr>
          <a:xfrm>
            <a:off x="3151583" y="617491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>
                    <a:lumMod val="95000"/>
                  </a:schemeClr>
                </a:solidFill>
                <a:latin typeface="Interstate" panose="00000400000000000000" pitchFamily="2" charset="0"/>
              </a:rPr>
              <a:t>+ Livrables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EC6AEB4-5778-4252-917B-A36691EB87E1}"/>
              </a:ext>
            </a:extLst>
          </p:cNvPr>
          <p:cNvSpPr txBox="1"/>
          <p:nvPr/>
        </p:nvSpPr>
        <p:spPr>
          <a:xfrm>
            <a:off x="1133427" y="1273592"/>
            <a:ext cx="336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B0F0"/>
                </a:solidFill>
                <a:latin typeface="Raleway ExtraBold" pitchFamily="2" charset="0"/>
              </a:rPr>
              <a:t>Déroulement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7CDA0A8-DD66-49F3-A5EC-5CE5A6E81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45" y="4761932"/>
            <a:ext cx="1487055" cy="2096068"/>
          </a:xfrm>
          <a:prstGeom prst="rect">
            <a:avLst/>
          </a:prstGeom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D40C412-3E90-4D8A-98A0-9D6273E23746}"/>
              </a:ext>
            </a:extLst>
          </p:cNvPr>
          <p:cNvSpPr/>
          <p:nvPr/>
        </p:nvSpPr>
        <p:spPr bwMode="auto">
          <a:xfrm>
            <a:off x="5452543" y="4878045"/>
            <a:ext cx="2192783" cy="672185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Approche Projet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F6DD5BE-6A8A-4A67-8BF5-B4C1814FCB15}"/>
              </a:ext>
            </a:extLst>
          </p:cNvPr>
          <p:cNvSpPr/>
          <p:nvPr/>
        </p:nvSpPr>
        <p:spPr bwMode="auto">
          <a:xfrm>
            <a:off x="5450683" y="2363157"/>
            <a:ext cx="2192783" cy="672185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Approche Système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598AC5B-6448-4632-AE9E-CFB002850B24}"/>
              </a:ext>
            </a:extLst>
          </p:cNvPr>
          <p:cNvSpPr txBox="1"/>
          <p:nvPr/>
        </p:nvSpPr>
        <p:spPr>
          <a:xfrm>
            <a:off x="6069065" y="3236593"/>
            <a:ext cx="2192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960A"/>
                </a:solidFill>
                <a:latin typeface="Calibri" panose="020F0502020204030204" pitchFamily="34" charset="0"/>
              </a:rPr>
              <a:t>Générer</a:t>
            </a:r>
            <a:endParaRPr lang="fr-FR" sz="1600" b="1" dirty="0">
              <a:solidFill>
                <a:srgbClr val="FF960A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10491F6-D4D5-4D60-AD61-E358C06CA148}"/>
              </a:ext>
            </a:extLst>
          </p:cNvPr>
          <p:cNvSpPr txBox="1"/>
          <p:nvPr/>
        </p:nvSpPr>
        <p:spPr>
          <a:xfrm>
            <a:off x="4918354" y="3464414"/>
            <a:ext cx="1861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FF960A"/>
                </a:solidFill>
                <a:latin typeface="Calibri" panose="020F0502020204030204" pitchFamily="34" charset="0"/>
              </a:rPr>
              <a:t>Commander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5FC03BF-27C7-4985-8536-78320C04D1E0}"/>
              </a:ext>
            </a:extLst>
          </p:cNvPr>
          <p:cNvSpPr txBox="1"/>
          <p:nvPr/>
        </p:nvSpPr>
        <p:spPr>
          <a:xfrm>
            <a:off x="6352719" y="3633543"/>
            <a:ext cx="2336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960A"/>
                </a:solidFill>
                <a:latin typeface="Calibri" panose="020F0502020204030204" pitchFamily="34" charset="0"/>
              </a:rPr>
              <a:t>Piloter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33E0782-665C-41A5-B339-365AC9B5226A}"/>
              </a:ext>
            </a:extLst>
          </p:cNvPr>
          <p:cNvSpPr txBox="1"/>
          <p:nvPr/>
        </p:nvSpPr>
        <p:spPr>
          <a:xfrm>
            <a:off x="5257195" y="3852231"/>
            <a:ext cx="2487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rgbClr val="FF960A"/>
                </a:solidFill>
                <a:latin typeface="Calibri" panose="020F0502020204030204" pitchFamily="34" charset="0"/>
              </a:rPr>
              <a:t>Asservir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3C8E047-D41A-492E-AB49-8D22F8A1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210" y="4998661"/>
            <a:ext cx="2767892" cy="136548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B7AEF9E-9C9A-401D-8077-B0F0C537515D}"/>
              </a:ext>
            </a:extLst>
          </p:cNvPr>
          <p:cNvSpPr/>
          <p:nvPr/>
        </p:nvSpPr>
        <p:spPr>
          <a:xfrm>
            <a:off x="4848634" y="5681402"/>
            <a:ext cx="3396883" cy="8925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2000" b="1" dirty="0">
                <a:solidFill>
                  <a:srgbClr val="FF960A"/>
                </a:solidFill>
                <a:latin typeface="Calibri" panose="020F0502020204030204" pitchFamily="34" charset="0"/>
              </a:rPr>
              <a:t>Projets par équipe </a:t>
            </a:r>
          </a:p>
          <a:p>
            <a:pPr algn="ctr"/>
            <a:r>
              <a:rPr lang="fr-F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de 4 étudiant.es / </a:t>
            </a:r>
            <a:r>
              <a:rPr lang="fr-FR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8 séances </a:t>
            </a:r>
          </a:p>
          <a:p>
            <a:pPr algn="ctr"/>
            <a:r>
              <a:rPr lang="fr-F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pour concevoir, réaliser et valider</a:t>
            </a:r>
            <a:endParaRPr lang="fr-FR" dirty="0">
              <a:solidFill>
                <a:schemeClr val="accent2">
                  <a:lumMod val="75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C05E59-114F-4F5A-A8D4-DB5C39A4E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462" y="2465212"/>
            <a:ext cx="4150146" cy="10173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E6D070-DC0C-2CC5-4234-4207C792DEBE}"/>
              </a:ext>
            </a:extLst>
          </p:cNvPr>
          <p:cNvSpPr txBox="1"/>
          <p:nvPr/>
        </p:nvSpPr>
        <p:spPr>
          <a:xfrm>
            <a:off x="3180594" y="502660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aleway ExtraBold" pitchFamily="2" charset="0"/>
              </a:rPr>
              <a:t>Ingénierie électronique / </a:t>
            </a:r>
            <a:r>
              <a:rPr lang="fr-FR" sz="3200" dirty="0" err="1">
                <a:solidFill>
                  <a:schemeClr val="bg1"/>
                </a:solidFill>
                <a:latin typeface="Raleway ExtraBold" pitchFamily="2" charset="0"/>
              </a:rPr>
              <a:t>IéTI</a:t>
            </a:r>
            <a:endParaRPr lang="fr-FR" sz="3200" dirty="0">
              <a:solidFill>
                <a:schemeClr val="bg1"/>
              </a:solidFill>
              <a:latin typeface="Raleway ExtraBold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552384-504C-29B4-59A3-90D04386D170}"/>
              </a:ext>
            </a:extLst>
          </p:cNvPr>
          <p:cNvSpPr txBox="1"/>
          <p:nvPr/>
        </p:nvSpPr>
        <p:spPr>
          <a:xfrm>
            <a:off x="3180594" y="213302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/>
                </a:solidFill>
                <a:latin typeface="Raleway" pitchFamily="2" charset="0"/>
              </a:rPr>
              <a:t>Traitement de l’information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286C0-E73C-E5A8-342E-C1DDDB3EE6C9}"/>
              </a:ext>
            </a:extLst>
          </p:cNvPr>
          <p:cNvSpPr/>
          <p:nvPr/>
        </p:nvSpPr>
        <p:spPr>
          <a:xfrm>
            <a:off x="0" y="0"/>
            <a:ext cx="313934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2988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4450</Words>
  <Application>Microsoft Office PowerPoint</Application>
  <PresentationFormat>Grand écran</PresentationFormat>
  <Paragraphs>1080</Paragraphs>
  <Slides>71</Slides>
  <Notes>71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9" baseType="lpstr">
      <vt:lpstr>Arial</vt:lpstr>
      <vt:lpstr>Arial Nova Light</vt:lpstr>
      <vt:lpstr>Calibri</vt:lpstr>
      <vt:lpstr>Calibri Light</vt:lpstr>
      <vt:lpstr>Cambria Math</vt:lpstr>
      <vt:lpstr>FiraSans Regular</vt:lpstr>
      <vt:lpstr>Halyard Text</vt:lpstr>
      <vt:lpstr>inherit</vt:lpstr>
      <vt:lpstr>Interstate</vt:lpstr>
      <vt:lpstr>Lucida Sans</vt:lpstr>
      <vt:lpstr>Montserrat</vt:lpstr>
      <vt:lpstr>Nunito</vt:lpstr>
      <vt:lpstr>Oswald Medium</vt:lpstr>
      <vt:lpstr>Raleway</vt:lpstr>
      <vt:lpstr>Raleway ExtraBold</vt:lpstr>
      <vt:lpstr>Raleway Light</vt:lpstr>
      <vt:lpstr>Trebuchet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Julien Villemejane</dc:creator>
  <cp:lastModifiedBy>Julien Villemejane</cp:lastModifiedBy>
  <cp:revision>656</cp:revision>
  <dcterms:created xsi:type="dcterms:W3CDTF">2021-08-23T13:09:32Z</dcterms:created>
  <dcterms:modified xsi:type="dcterms:W3CDTF">2023-01-13T07:40:02Z</dcterms:modified>
</cp:coreProperties>
</file>